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4" r:id="rId11"/>
    <p:sldId id="264" r:id="rId12"/>
    <p:sldId id="273" r:id="rId13"/>
    <p:sldId id="265" r:id="rId14"/>
    <p:sldId id="266" r:id="rId15"/>
    <p:sldId id="267" r:id="rId16"/>
    <p:sldId id="268" r:id="rId17"/>
    <p:sldId id="269" r:id="rId18"/>
    <p:sldId id="270" r:id="rId19"/>
    <p:sldId id="276" r:id="rId2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4ACA-746A-4BF4-B353-5AB06ACC0106}" type="datetimeFigureOut">
              <a:rPr lang="th-TH" smtClean="0"/>
              <a:t>12/08/63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251C-6827-4F45-9C94-E25CCF4BE3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632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4ACA-746A-4BF4-B353-5AB06ACC0106}" type="datetimeFigureOut">
              <a:rPr lang="th-TH" smtClean="0"/>
              <a:t>12/08/63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251C-6827-4F45-9C94-E25CCF4BE3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606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4ACA-746A-4BF4-B353-5AB06ACC0106}" type="datetimeFigureOut">
              <a:rPr lang="th-TH" smtClean="0"/>
              <a:t>12/08/63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251C-6827-4F45-9C94-E25CCF4BE3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300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4ACA-746A-4BF4-B353-5AB06ACC0106}" type="datetimeFigureOut">
              <a:rPr lang="th-TH" smtClean="0"/>
              <a:t>12/08/63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251C-6827-4F45-9C94-E25CCF4BE3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569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4ACA-746A-4BF4-B353-5AB06ACC0106}" type="datetimeFigureOut">
              <a:rPr lang="th-TH" smtClean="0"/>
              <a:t>12/08/63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251C-6827-4F45-9C94-E25CCF4BE3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192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4ACA-746A-4BF4-B353-5AB06ACC0106}" type="datetimeFigureOut">
              <a:rPr lang="th-TH" smtClean="0"/>
              <a:t>12/08/63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251C-6827-4F45-9C94-E25CCF4BE3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775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4ACA-746A-4BF4-B353-5AB06ACC0106}" type="datetimeFigureOut">
              <a:rPr lang="th-TH" smtClean="0"/>
              <a:t>12/08/63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251C-6827-4F45-9C94-E25CCF4BE3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705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4ACA-746A-4BF4-B353-5AB06ACC0106}" type="datetimeFigureOut">
              <a:rPr lang="th-TH" smtClean="0"/>
              <a:t>12/08/63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251C-6827-4F45-9C94-E25CCF4BE3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10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4ACA-746A-4BF4-B353-5AB06ACC0106}" type="datetimeFigureOut">
              <a:rPr lang="th-TH" smtClean="0"/>
              <a:t>12/08/63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251C-6827-4F45-9C94-E25CCF4BE3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184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4ACA-746A-4BF4-B353-5AB06ACC0106}" type="datetimeFigureOut">
              <a:rPr lang="th-TH" smtClean="0"/>
              <a:t>12/08/63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251C-6827-4F45-9C94-E25CCF4BE3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410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4ACA-746A-4BF4-B353-5AB06ACC0106}" type="datetimeFigureOut">
              <a:rPr lang="th-TH" smtClean="0"/>
              <a:t>12/08/63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251C-6827-4F45-9C94-E25CCF4BE3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819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34ACA-746A-4BF4-B353-5AB06ACC0106}" type="datetimeFigureOut">
              <a:rPr lang="th-TH" smtClean="0"/>
              <a:t>12/08/63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0251C-6827-4F45-9C94-E25CCF4BE31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058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08089" y="2603436"/>
            <a:ext cx="9144000" cy="2387600"/>
          </a:xfr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bg1"/>
                </a:solidFill>
              </a:rPr>
              <a:t>การดำเนินงานโครงการเสริมสร้างคุณธรรม จริยธรรมและ ธรรมา</a:t>
            </a:r>
            <a:r>
              <a:rPr lang="th-TH" b="1" dirty="0" err="1" smtClean="0">
                <a:solidFill>
                  <a:schemeClr val="bg1"/>
                </a:solidFill>
              </a:rPr>
              <a:t>ภิ</a:t>
            </a:r>
            <a:r>
              <a:rPr lang="th-TH" b="1" dirty="0" smtClean="0">
                <a:solidFill>
                  <a:schemeClr val="bg1"/>
                </a:solidFill>
              </a:rPr>
              <a:t>บาลในสถานศึกษา “ป้องกันการทุจริต” (โครงการโรงเรียนสุจริต)</a:t>
            </a:r>
            <a:endParaRPr lang="th-TH" b="1" dirty="0">
              <a:solidFill>
                <a:schemeClr val="bg1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243" y="232422"/>
            <a:ext cx="2266682" cy="220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7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681" y="173865"/>
            <a:ext cx="6516710" cy="668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78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03349" y="1014256"/>
            <a:ext cx="10515600" cy="500017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กำหนดมาตรการและแนวทางการดำเนินการส่งเสริมป้องกันและพัฒนาตามคุณลักษณะ   </a:t>
            </a:r>
            <a:br>
              <a:rPr lang="th-TH" sz="32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ของโรงเรียนสุจริต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ปฏิบัติตนเป็นแบบอย่างที่ดีตามคุณลักษณะของโรงเรียนสุจริต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สอดส่องดูแลพฤติกรรมของนักเรียนที่ไม่พึงประสงค์ตามคุณลักษณะของโรงเรียนสุจริต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 เป็นผู้น</a:t>
            </a:r>
            <a:r>
              <a:rPr lang="th-TH" sz="32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ำ</a:t>
            </a:r>
            <a:r>
              <a:rPr lang="th-TH" sz="32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ในการสร้างเครือข่ายคุณลักษณะของโรงเรียนสุจริต ในการดำเนินการจัดกิจกรรม</a:t>
            </a:r>
            <a:br>
              <a:rPr lang="th-TH" sz="32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เพื่อป้องกันการทุจริตต่อโรงเรียนและชุมชน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5. ประสานความร่วมมือในการปฏิบัติงานระหว่างนักเรียน โรงเรียน ชุมชน และหน่วยงานที่</a:t>
            </a:r>
            <a:br>
              <a:rPr lang="th-TH" sz="32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เกี่ยวข้อง</a:t>
            </a:r>
          </a:p>
          <a:p>
            <a:r>
              <a:rPr lang="th-TH" sz="32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6. สรรหา/</a:t>
            </a:r>
            <a:r>
              <a:rPr lang="th-TH" sz="3200" b="1" dirty="0" err="1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คัดสรร</a:t>
            </a:r>
            <a:r>
              <a:rPr lang="th-TH" sz="32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ผู้ประพฤติตนเป็นแบบอย่างที่ดีตามลักษณะของโรงเรียนสุจริต</a:t>
            </a:r>
            <a:endParaRPr lang="th-TH" sz="3200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31167" y="187621"/>
            <a:ext cx="6479659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บทบาทหน้าที่ของคณะกรรมการ ป.ป.ช. </a:t>
            </a:r>
            <a:r>
              <a:rPr lang="th-TH" sz="3600" b="1" dirty="0" err="1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สพฐ</a:t>
            </a:r>
            <a:r>
              <a:rPr lang="th-TH" sz="36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น้อย</a:t>
            </a:r>
          </a:p>
        </p:txBody>
      </p:sp>
    </p:spTree>
    <p:extLst>
      <p:ext uri="{BB962C8B-B14F-4D97-AF65-F5344CB8AC3E}">
        <p14:creationId xmlns:p14="http://schemas.microsoft.com/office/powerpoint/2010/main" val="752078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969" y="0"/>
            <a:ext cx="4958366" cy="654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50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45017" y="898347"/>
            <a:ext cx="10515600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th-TH" sz="43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 จัดทำคำสั่งแต่งตั้ง ป.ป.ช. </a:t>
            </a:r>
            <a:r>
              <a:rPr lang="th-TH" sz="4300" b="1" u="sng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สพฐ</a:t>
            </a:r>
            <a:r>
              <a:rPr lang="th-TH" sz="43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ชุมชน</a:t>
            </a:r>
          </a:p>
          <a:p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1) แต่งตั้ง อนุกรรมการการป้องกันและปราบปราม การทุจริตสำหรับชุมชน จำนวน 9 -15 คน</a:t>
            </a:r>
          </a:p>
          <a:p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- ประธานคณะกรรมการสถานศึกษาขั้นพื้นฐาน  	                           ประธานกรรมการ </a:t>
            </a:r>
          </a:p>
          <a:p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- ผู้แทนองค์กรส่วนท้องถิ่น กรรมการ /ศาสนา /ชุมชน /ผู้ปกครอง/ผู้แทนครู ศิษย์เก่า                               </a:t>
            </a:r>
            <a:b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                                                                                                               กรรมการ </a:t>
            </a:r>
          </a:p>
          <a:p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- ผู้อำนวยการโรงเรียน                                                                         กรรมการและเลขานุการ</a:t>
            </a:r>
          </a:p>
          <a:p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2)  อยู่ในวาระ 4 ปี</a:t>
            </a:r>
          </a:p>
          <a:p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3) ส่งคำสั่งแต่งตั้ง ป.ป.ช. </a:t>
            </a:r>
            <a:r>
              <a:rPr lang="th-TH" sz="32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สพฐ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น้อย ไปยัง </a:t>
            </a:r>
            <a:r>
              <a:rPr lang="th-TH" sz="32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สพ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ป.และ</a:t>
            </a:r>
            <a:r>
              <a:rPr lang="th-TH" sz="32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สพฐ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</a:p>
          <a:p>
            <a:endParaRPr lang="th-TH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57085" y="5782533"/>
            <a:ext cx="250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/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12658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9001" y="1568047"/>
            <a:ext cx="10515600" cy="493578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กำหนดมาตรการและแนวทางการดำเนินการส่งเสริมป้องกันและพัฒนาตามคุณลักษณะของ</a:t>
            </a:r>
            <a:b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สุจริตร่วมกับโรงเรียน</a:t>
            </a:r>
          </a:p>
          <a:p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ปฏิบัติตนเป็นแบบอย่างที่ดีตามคุณลักษณะของโรงเรียนสุจริต</a:t>
            </a:r>
          </a:p>
          <a:p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 ส่งเสริมและสนับสนุนการดำเนินการให้บรรลุตามคุณลักษณะของโรงเรียนสุจริต</a:t>
            </a:r>
          </a:p>
          <a:p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4. สร้างเสริมทัศนคติ ค่านิยมและจัดกิจกรรม</a:t>
            </a:r>
            <a:r>
              <a:rPr lang="th-TH" sz="32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ต่างๆ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เพื่อให้บรรลุตามคุณลักษณะ</a:t>
            </a:r>
          </a:p>
          <a:p>
            <a:pPr marL="0" indent="0">
              <a:buNone/>
            </a:pP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ของโรงเรียนสุจริต</a:t>
            </a:r>
          </a:p>
          <a:p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5. ให้คำปรึกษาและข้อเสนอแนะการด าเนินงานตามคุณลักษณะของโรงเรียนสุจริตแบบ</a:t>
            </a:r>
          </a:p>
          <a:p>
            <a:pPr marL="0" indent="0">
              <a:buNone/>
            </a:pP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มีส่วนร่วมของชุมชน</a:t>
            </a:r>
          </a:p>
          <a:p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44206" y="394542"/>
            <a:ext cx="742863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บทบาทหน้าที่ของคณะกรรมการ ป.ป.ช. </a:t>
            </a:r>
            <a:r>
              <a:rPr lang="th-TH" sz="40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สพฐ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ชุมชน</a:t>
            </a:r>
            <a:endParaRPr lang="th-TH" sz="4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8854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19258" y="936983"/>
            <a:ext cx="10515600" cy="261758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6. สร้างเครือข่ายชุมชนในการขับเคลื่อนโรงเรียนสุจริต</a:t>
            </a:r>
          </a:p>
          <a:p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7. ยกย่อง เชิดชูเกียรติบุคคลที่เป็นแบบอย่างที่ดีตามคุณลักษณะของโรงเรียนสุจริต</a:t>
            </a:r>
          </a:p>
          <a:p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8. ประชาสัมพันธ์การด าเนินงานโครงการโรงเรียนสุจริต</a:t>
            </a:r>
          </a:p>
          <a:p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9. รายงานผลการปฏิบัติงานต่อ ป.ป.ช. </a:t>
            </a:r>
            <a:r>
              <a:rPr lang="th-TH" sz="32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สพฐ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จังหวัด และหน่วยงานที่เกี่ยวข้อง</a:t>
            </a:r>
            <a:endParaRPr lang="th-TH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9012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60927" y="408949"/>
            <a:ext cx="10515600" cy="4351338"/>
          </a:xfrm>
        </p:spPr>
        <p:txBody>
          <a:bodyPr>
            <a:normAutofit/>
          </a:bodyPr>
          <a:lstStyle/>
          <a:p>
            <a:r>
              <a:rPr lang="th-TH" sz="40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sz="4000" b="1" u="sng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</a:t>
            </a:r>
            <a:r>
              <a:rPr lang="th-TH" sz="40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ค่ายเยาวชน “คนดีของแผ่นดิน”</a:t>
            </a:r>
          </a:p>
          <a:p>
            <a:pPr marL="0" indent="0">
              <a:buNone/>
            </a:pP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- จัดกิจกรรมที่ส่งเสริมคุณธรรม จริยธรรมให้กับนักเรียนโดยเน้นไปที่คุณลักษณะที่สำคัญของโรงเรียนสุจริต 5 ประการ คือ ทักษะการคิด มีวินัย ซื่อสัตย์ สุจริต อยู่อย่างพอเพียง และมีจิตสาธารณะ</a:t>
            </a:r>
          </a:p>
          <a:p>
            <a:pPr marL="0" indent="0">
              <a:buNone/>
            </a:pPr>
            <a:r>
              <a:rPr lang="th-TH" sz="40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4. รายงานผลการดำเนินงานโรงเรียน สุจริต ตามที่กำหนด</a:t>
            </a:r>
          </a:p>
          <a:p>
            <a:pPr marL="0" indent="0">
              <a:buNone/>
            </a:pPr>
            <a:r>
              <a:rPr lang="th-TH" sz="40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0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และรายงานผลการประเมินคุณลักษณะ 5 ประการของผู้เรียน ตามแบบรายงาน </a:t>
            </a:r>
            <a:r>
              <a:rPr lang="en-US" sz="40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ARS </a:t>
            </a:r>
            <a:r>
              <a:rPr lang="th-TH" sz="40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</a:t>
            </a:r>
            <a:r>
              <a:rPr lang="th-TH" sz="4000" b="1" u="sng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สพ</a:t>
            </a:r>
            <a:r>
              <a:rPr lang="th-TH" sz="4000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ป.ส่งไปให้ปีละ 1 ครั้ง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4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6816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69224" y="256765"/>
            <a:ext cx="10689942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5. </a:t>
            </a:r>
            <a:r>
              <a:rPr lang="th-TH" sz="40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กิจกรรมเพื่อให้เกิดคุณลักษณะสุจริต</a:t>
            </a:r>
          </a:p>
          <a:p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1) จัดกิจกรรมการเรียนรู้ตามแผนที่อยู่ใน</a:t>
            </a:r>
            <a:r>
              <a:rPr 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web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โรงเรียนสุจริต ตั้งแต่ อบ.1 – ม.3</a:t>
            </a:r>
          </a:p>
          <a:p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2) จัดกิจกรรมการเรียนแบบบูรณาการในกลุ่มสาระการเรียนรู้</a:t>
            </a:r>
            <a:r>
              <a:rPr lang="th-TH" sz="36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ต่างๆ</a:t>
            </a:r>
            <a:endParaRPr lang="th-TH" sz="4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69224" y="2343142"/>
            <a:ext cx="10689942" cy="4339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6. กิจกรรมที่ </a:t>
            </a:r>
            <a:r>
              <a:rPr lang="th-TH" sz="36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สพฐ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กำหนดขึ้นในแต่ละ</a:t>
            </a:r>
            <a:r>
              <a:rPr lang="th-TH" sz="3600" b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ปี เช่น ปีนี้ 2563 </a:t>
            </a:r>
            <a:endParaRPr lang="th-TH" sz="36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1) กิจกรรมสร้างสรรค์ภาพยนตร์สั้นต่อต้านการทุจริต”****</a:t>
            </a:r>
          </a:p>
          <a:p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2) กิจกรรม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ถอดบทเรียน (</a:t>
            </a:r>
            <a:r>
              <a:rPr 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Best Practice</a:t>
            </a:r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endParaRPr lang="th-TH" sz="36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- ผอ.ร.ร.ถอดบทเรียน การบริหารจัดการโรงเรียนสุจริตหรือการนิเทศจนได้ผลงานดีเด่น****</a:t>
            </a:r>
          </a:p>
          <a:p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- ครูผู้สอน ถอดบทเรียน กระบวนการเรียนรู้/เทคนิคการเรียนรู้</a:t>
            </a:r>
            <a:endParaRPr lang="th-TH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3) กิจกรรมบริษัทสร้างการดี </a:t>
            </a:r>
          </a:p>
          <a:p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4) กิจกรรม 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 โรงเรียน 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 นวัตกรรม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ต่อต้านการ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ทุจริต         </a:t>
            </a:r>
            <a:endParaRPr lang="th-TH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2122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803230" y="437069"/>
            <a:ext cx="10440025" cy="520142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7</a:t>
            </a:r>
            <a:r>
              <a:rPr lang="th-TH" sz="40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การตรวจรับรองโรงเรียนสุจริต</a:t>
            </a:r>
          </a:p>
          <a:p>
            <a:r>
              <a:rPr lang="th-TH" sz="4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0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7.1 ตรวจรับรองภายใน </a:t>
            </a:r>
          </a:p>
          <a:p>
            <a:r>
              <a:rPr lang="th-TH" sz="3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1) โรงเรียนตั้งคณะกรรมการตรวจรับรอง 5 คนประเมิน ตามมาตรฐานโรงเรียนสุจริต เมื่อรับรอง -ส่ง </a:t>
            </a:r>
            <a:r>
              <a:rPr lang="th-TH" sz="3600" b="1" dirty="0" err="1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สพ</a:t>
            </a:r>
            <a:r>
              <a:rPr lang="th-TH" sz="36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ป.-</a:t>
            </a:r>
            <a:r>
              <a:rPr lang="th-TH" sz="3600" b="1" dirty="0" err="1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สพฐ</a:t>
            </a:r>
            <a:r>
              <a:rPr lang="th-TH" sz="36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.--------รับใบประกาศนียบัตร ใบที่ 1</a:t>
            </a:r>
          </a:p>
          <a:p>
            <a:r>
              <a:rPr lang="th-TH" sz="3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2) </a:t>
            </a:r>
            <a:r>
              <a:rPr lang="th-TH" sz="3600" b="1" dirty="0" err="1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สพ</a:t>
            </a:r>
            <a:r>
              <a:rPr lang="th-TH" sz="36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ป.ตั้งคณะกรรมการตรวจรับรอง 5 คนประเมิน ตามมาตรฐานโรงเรียนสุจริต เมื่อรับรอง ส่ง </a:t>
            </a:r>
            <a:r>
              <a:rPr lang="th-TH" sz="3600" b="1" dirty="0" err="1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สพฐ</a:t>
            </a:r>
            <a:r>
              <a:rPr lang="th-TH" sz="36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.--------รับใบประกาศนียบัตร ใบที่ 2</a:t>
            </a:r>
          </a:p>
          <a:p>
            <a:r>
              <a:rPr lang="th-TH" sz="3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3) </a:t>
            </a:r>
            <a:r>
              <a:rPr lang="th-TH" sz="3600" b="1" dirty="0" err="1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สพฐ</a:t>
            </a:r>
            <a:r>
              <a:rPr lang="th-TH" sz="36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.ตั้งคณะกรรมการตรวจรับรองตามมาตรฐานโรงเรียนสุจริต เมื่อรับรอง ------</a:t>
            </a:r>
            <a:r>
              <a:rPr lang="th-TH" sz="3600" b="1" dirty="0" err="1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สพฐ</a:t>
            </a:r>
            <a:r>
              <a:rPr lang="th-TH" sz="36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.ส่ง--------รับใบประกาศนียบัตร ใบที่ 3 </a:t>
            </a:r>
            <a:r>
              <a:rPr lang="th-TH" sz="32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พร้อมป้ายโรงเรียนสุจริต </a:t>
            </a:r>
            <a:endParaRPr lang="th-TH" sz="3600" b="1" dirty="0" smtClean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7.2 รับการประเมินภายนอก</a:t>
            </a:r>
            <a:r>
              <a:rPr lang="en-US" sz="36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(Integrity &amp; Transparency Assessment: ITA )</a:t>
            </a:r>
            <a:endParaRPr lang="th-TH" sz="36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3972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80" y="1240037"/>
            <a:ext cx="3298193" cy="4529699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876" y="1289915"/>
            <a:ext cx="3785944" cy="442994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680" y="1123581"/>
            <a:ext cx="3896945" cy="464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4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96891" y="120428"/>
            <a:ext cx="7425744" cy="832610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/>
            <a:r>
              <a:rPr lang="th-TH" b="1" dirty="0" smtClean="0"/>
              <a:t>ภาระงานของโรงเรียนสุจริตปีงบประมาณ 2563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27527" y="1068947"/>
            <a:ext cx="11964473" cy="5789053"/>
          </a:xfr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lnSpcReduction="10000"/>
          </a:bodyPr>
          <a:lstStyle/>
          <a:p>
            <a:r>
              <a:rPr lang="th-TH" sz="35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โรงเรียนดำเนินงานโรงเรียนสุจริต  100</a:t>
            </a:r>
            <a:r>
              <a:rPr lang="en-US" sz="35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%</a:t>
            </a:r>
          </a:p>
          <a:p>
            <a:r>
              <a:rPr lang="th-TH" sz="35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โรงเรียนแต่งตั้ง ปปช.</a:t>
            </a:r>
            <a:r>
              <a:rPr lang="th-TH" sz="3500" b="1" dirty="0" err="1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สพฐ</a:t>
            </a:r>
            <a:r>
              <a:rPr lang="th-TH" sz="35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.น้อย</a:t>
            </a:r>
          </a:p>
          <a:p>
            <a:r>
              <a:rPr lang="th-TH" sz="35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ผู้บริหารและครูถอดบทเรียน( </a:t>
            </a:r>
            <a:r>
              <a:rPr lang="en-US" sz="35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Best practice</a:t>
            </a:r>
            <a:r>
              <a:rPr lang="th-TH" sz="35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ผลงานดีเด่นการดำเนินงานโรงเรียนสุจริต</a:t>
            </a:r>
          </a:p>
          <a:p>
            <a:r>
              <a:rPr lang="th-TH" sz="35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โรงเรียนจัดตั้งบริษัทสร้างการดี</a:t>
            </a:r>
          </a:p>
          <a:p>
            <a:r>
              <a:rPr lang="th-TH" sz="35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โรงเรียนขับเคลื่อนหลักสูตรต้านทุจริตศึกษา</a:t>
            </a:r>
          </a:p>
          <a:p>
            <a:r>
              <a:rPr lang="th-TH" sz="35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โรงเรียนที่เข้าร่วมโครงการปี 2557 (เฉพาะ </a:t>
            </a:r>
            <a:r>
              <a:rPr lang="th-TH" sz="3500" b="1" dirty="0" err="1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รร</a:t>
            </a:r>
            <a:r>
              <a:rPr lang="th-TH" sz="35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.10</a:t>
            </a:r>
            <a:r>
              <a:rPr lang="en-US" sz="35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%</a:t>
            </a:r>
            <a:r>
              <a:rPr lang="th-TH" sz="35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ประเมินพฤติกรรมความซื่อสัตย์สุจริต                    ของนักเรียน (18 โรงเรียน)</a:t>
            </a:r>
          </a:p>
          <a:p>
            <a:r>
              <a:rPr lang="th-TH" sz="35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โรงเรียนดำเนินกิจกรรม 1 โรงเรียน1 นวัตกรรมต่อต้านทุจริต</a:t>
            </a:r>
          </a:p>
          <a:p>
            <a:r>
              <a:rPr lang="th-TH" sz="35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โรงเรียนดำเนินกิจกรรมสร้างสรรค์ต้านทุจริต (ภาพยนตร์สั้น)</a:t>
            </a:r>
          </a:p>
          <a:p>
            <a:r>
              <a:rPr lang="th-TH" sz="35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โรงเรียนรับการประเมินคุณธรรมและความโปร่งใสในการดำเนินงานของสถานศึกษา (40 โรงเรียน)</a:t>
            </a:r>
            <a:endParaRPr lang="en-US" sz="3000" b="1" dirty="0" smtClean="0">
              <a:solidFill>
                <a:srgbClr val="FFFF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30721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34871" y="167425"/>
            <a:ext cx="4077237" cy="605307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th-TH" sz="6000" b="1" dirty="0" smtClean="0"/>
              <a:t>เป้าหมายโครงการ</a:t>
            </a:r>
            <a:endParaRPr lang="th-TH" sz="60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40733" y="1040014"/>
            <a:ext cx="6541394" cy="5566848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900" b="1" dirty="0"/>
              <a:t> </a:t>
            </a:r>
            <a:r>
              <a:rPr lang="th-TH" sz="3200" b="1" u="sng" dirty="0" smtClean="0">
                <a:solidFill>
                  <a:schemeClr val="bg1"/>
                </a:solidFill>
                <a:cs typeface="+mj-cs"/>
              </a:rPr>
              <a:t>1. เพื่อปลูกจิตสำนึกนักเรียน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bg1"/>
                </a:solidFill>
                <a:cs typeface="+mj-cs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cs typeface="+mj-cs"/>
              </a:rPr>
              <a:t>        1) มีทักษะกระบวนการคิด เห็นแก่ประโยชน์ส่วนรวมมากกว่าประโยชน์ส่วนตน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bg1"/>
                </a:solidFill>
                <a:cs typeface="+mj-cs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cs typeface="+mj-cs"/>
              </a:rPr>
              <a:t>         2) มีความรู้เท่าทันการเปลี่ยนแปลง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chemeClr val="bg1"/>
                </a:solidFill>
                <a:cs typeface="+mj-cs"/>
              </a:rPr>
              <a:t>         3) มีวินัย ซื่อสัตย์สุจริต อยู่อย่างพอเพียง และ                    มีจิตสาธารณะ </a:t>
            </a:r>
          </a:p>
          <a:p>
            <a:pPr marL="0" indent="0">
              <a:buNone/>
            </a:pPr>
            <a:r>
              <a:rPr lang="th-TH" sz="3200" b="1" u="sng" dirty="0" smtClean="0">
                <a:solidFill>
                  <a:schemeClr val="bg1"/>
                </a:solidFill>
                <a:cs typeface="+mj-cs"/>
              </a:rPr>
              <a:t>2. เพื่อพัฒนาครู ผู้บริหารและบุคลากรทางการศึกษา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bg1"/>
                </a:solidFill>
                <a:cs typeface="+mj-cs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cs typeface="+mj-cs"/>
              </a:rPr>
              <a:t>        ให้ผู้เกี่ยวข้องทุกฝ่ายเข้ามามีส่วนร่วมในการดำเนินงานเพื่อให้เกิดความโปร่งใส เสมอภาคและเป็นธรรม                                               </a:t>
            </a: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7666685" y="3315606"/>
            <a:ext cx="4224270" cy="1015663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cs typeface="+mj-cs"/>
              </a:rPr>
              <a:t>ความชื่อสัตย์สุจริต</a:t>
            </a:r>
            <a:endParaRPr lang="th-TH" sz="6000" b="1" dirty="0">
              <a:cs typeface="+mj-cs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529" y="724133"/>
            <a:ext cx="2771775" cy="1647825"/>
          </a:xfrm>
          <a:prstGeom prst="rect">
            <a:avLst/>
          </a:prstGeom>
        </p:spPr>
      </p:pic>
      <p:sp>
        <p:nvSpPr>
          <p:cNvPr id="6" name="ลูกศรลง 5"/>
          <p:cNvSpPr/>
          <p:nvPr/>
        </p:nvSpPr>
        <p:spPr>
          <a:xfrm>
            <a:off x="9234151" y="2344554"/>
            <a:ext cx="695459" cy="96781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7091780" y="1040014"/>
            <a:ext cx="1013875" cy="10463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7812108" y="5035755"/>
            <a:ext cx="3933424" cy="76944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นักเรียนโตไปไม่ทุจริต</a:t>
            </a:r>
            <a:endParaRPr lang="th-TH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cxnSp>
        <p:nvCxnSpPr>
          <p:cNvPr id="10" name="ลูกศรเชื่อมต่อแบบตรง 9"/>
          <p:cNvCxnSpPr/>
          <p:nvPr/>
        </p:nvCxnSpPr>
        <p:spPr>
          <a:xfrm>
            <a:off x="9684913" y="4331269"/>
            <a:ext cx="0" cy="701252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03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63981" y="558308"/>
            <a:ext cx="3540616" cy="703821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</a:rPr>
              <a:t>ความเป็นมาโครงการ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28760" y="1683957"/>
            <a:ext cx="10515600" cy="435133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cs typeface="+mj-cs"/>
              </a:rPr>
              <a:t>ยุทธศาสตร์ชาติว่าด้วยการป้องกันปราบปรามการทุจริต ระยะที่ 2 (พ.ศ.2556 – 2560)</a:t>
            </a:r>
          </a:p>
          <a:p>
            <a:pPr algn="ctr"/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ในปี 2556 ประเทศไทยได้คะแนนความโปร่งใสเพียงร้อยละ 35 คะแนน       อยู่อันดับที่ 102 จาก</a:t>
            </a:r>
            <a:r>
              <a:rPr lang="th-TH" sz="40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อันดับ ทั้งหมด 177 ประเทศทั่วโลก เท่ากับประเทศเอกวาดอร์ มอลโดวา และปานามา) </a:t>
            </a:r>
            <a:endParaRPr lang="th-TH" sz="4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75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27578" y="206061"/>
            <a:ext cx="6125514" cy="95207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ภาพลักษณ์คอร</a:t>
            </a:r>
            <a:r>
              <a:rPr lang="th-TH" b="1" dirty="0" err="1" smtClean="0"/>
              <a:t>์</a:t>
            </a:r>
            <a:r>
              <a:rPr lang="th-TH" b="1" dirty="0" err="1"/>
              <a:t>รัป</a:t>
            </a:r>
            <a:r>
              <a:rPr lang="th-TH" b="1" dirty="0"/>
              <a:t>ชัน พ.ศ. 2562</a:t>
            </a:r>
            <a:r>
              <a:rPr lang="th-TH" b="1" dirty="0" smtClean="0"/>
              <a:t>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US" sz="2700" b="1" dirty="0" err="1" smtClean="0"/>
              <a:t>CPI:Corruption</a:t>
            </a:r>
            <a:r>
              <a:rPr lang="en-US" sz="2700" b="1" dirty="0" smtClean="0"/>
              <a:t> </a:t>
            </a:r>
            <a:r>
              <a:rPr lang="en-US" sz="2700" b="1" dirty="0"/>
              <a:t>Perception Index </a:t>
            </a:r>
            <a:r>
              <a:rPr lang="en-US" sz="2700" b="1" dirty="0" smtClean="0"/>
              <a:t>2019 </a:t>
            </a:r>
            <a:r>
              <a:rPr lang="th-TH" sz="2700" b="1" dirty="0" smtClean="0"/>
              <a:t>(180ทั่วโลก)</a:t>
            </a:r>
            <a:br>
              <a:rPr lang="th-TH" sz="2700" b="1" dirty="0" smtClean="0"/>
            </a:br>
            <a:endParaRPr lang="th-TH" sz="2700" b="1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20" y="1276350"/>
            <a:ext cx="1003935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7" y="231820"/>
            <a:ext cx="11925836" cy="61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8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13209" y="146185"/>
            <a:ext cx="7764887" cy="884125"/>
          </a:xfrm>
        </p:spPr>
        <p:txBody>
          <a:bodyPr>
            <a:normAutofit fontScale="90000"/>
          </a:bodyPr>
          <a:lstStyle/>
          <a:p>
            <a:pPr algn="ctr"/>
            <a:r>
              <a:rPr lang="th-TH" sz="6000" b="1" dirty="0" smtClean="0"/>
              <a:t>การดำเนินงานของโรงเรียนสุจริต(</a:t>
            </a:r>
            <a:r>
              <a:rPr lang="th-TH" sz="6000" b="1" dirty="0" err="1" smtClean="0"/>
              <a:t>สพฐ</a:t>
            </a:r>
            <a:r>
              <a:rPr lang="th-TH" sz="6000" b="1" dirty="0" smtClean="0"/>
              <a:t>.)</a:t>
            </a:r>
            <a:endParaRPr lang="th-TH" sz="60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925928" y="1300767"/>
            <a:ext cx="8139448" cy="5057842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cs typeface="+mj-cs"/>
              </a:rPr>
              <a:t>1. </a:t>
            </a:r>
            <a:r>
              <a:rPr lang="th-TH" sz="4400" b="1" dirty="0" smtClean="0">
                <a:cs typeface="+mj-cs"/>
              </a:rPr>
              <a:t>แผนภูมิการดำเนินงานโรงเรียนสุจริต</a:t>
            </a:r>
          </a:p>
          <a:p>
            <a:r>
              <a:rPr lang="th-TH" sz="4400" b="1" dirty="0" smtClean="0">
                <a:cs typeface="+mj-cs"/>
              </a:rPr>
              <a:t>2. </a:t>
            </a:r>
            <a:r>
              <a:rPr lang="th-TH" sz="4400" b="1" dirty="0" err="1" smtClean="0">
                <a:cs typeface="+mj-cs"/>
              </a:rPr>
              <a:t>การจัด</a:t>
            </a:r>
            <a:r>
              <a:rPr lang="th-TH" sz="4400" b="1" dirty="0" smtClean="0">
                <a:cs typeface="+mj-cs"/>
              </a:rPr>
              <a:t>ทำคำสั่ง</a:t>
            </a:r>
          </a:p>
          <a:p>
            <a:r>
              <a:rPr lang="th-TH" sz="4400" b="1" dirty="0" smtClean="0">
                <a:cs typeface="+mj-cs"/>
              </a:rPr>
              <a:t>3, </a:t>
            </a:r>
            <a:r>
              <a:rPr lang="th-TH" sz="4400" b="1" dirty="0" err="1" smtClean="0">
                <a:cs typeface="+mj-cs"/>
              </a:rPr>
              <a:t>การจัด</a:t>
            </a:r>
            <a:r>
              <a:rPr lang="th-TH" sz="4400" b="1" dirty="0" smtClean="0">
                <a:cs typeface="+mj-cs"/>
              </a:rPr>
              <a:t>ค่ายเยาวชน “คนดีของแผ่นดิน”</a:t>
            </a:r>
          </a:p>
          <a:p>
            <a:r>
              <a:rPr lang="th-TH" sz="4400" b="1" dirty="0" smtClean="0">
                <a:cs typeface="+mj-cs"/>
              </a:rPr>
              <a:t>4. การรายงานผลการดำเนินงานโรงเรียนสุจริต</a:t>
            </a:r>
          </a:p>
          <a:p>
            <a:r>
              <a:rPr lang="th-TH" sz="4400" b="1" dirty="0" smtClean="0">
                <a:cs typeface="+mj-cs"/>
              </a:rPr>
              <a:t>5. </a:t>
            </a:r>
            <a:r>
              <a:rPr lang="th-TH" sz="4400" b="1" dirty="0" err="1" smtClean="0">
                <a:cs typeface="+mj-cs"/>
              </a:rPr>
              <a:t>การจัด</a:t>
            </a:r>
            <a:r>
              <a:rPr lang="th-TH" sz="4400" b="1" dirty="0" smtClean="0">
                <a:cs typeface="+mj-cs"/>
              </a:rPr>
              <a:t>กิจกรรมเพื่อให้เกิดคุณลักษณะที่กำหนด</a:t>
            </a:r>
          </a:p>
          <a:p>
            <a:r>
              <a:rPr lang="th-TH" sz="4400" b="1" dirty="0" smtClean="0">
                <a:cs typeface="+mj-cs"/>
              </a:rPr>
              <a:t>6. กิจกรรมที่ </a:t>
            </a:r>
            <a:r>
              <a:rPr lang="th-TH" sz="4400" b="1" dirty="0" err="1" smtClean="0">
                <a:cs typeface="+mj-cs"/>
              </a:rPr>
              <a:t>สพฐ</a:t>
            </a:r>
            <a:r>
              <a:rPr lang="th-TH" sz="4400" b="1" dirty="0" smtClean="0">
                <a:cs typeface="+mj-cs"/>
              </a:rPr>
              <a:t>. กำหนดขึ้นในแต่ละปี</a:t>
            </a:r>
          </a:p>
          <a:p>
            <a:r>
              <a:rPr lang="th-TH" sz="4400" b="1" dirty="0" smtClean="0">
                <a:cs typeface="+mj-cs"/>
              </a:rPr>
              <a:t>7. การตรวจรับรองโรงเรียนสุจริต</a:t>
            </a:r>
            <a:endParaRPr lang="th-TH" sz="4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7899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873106" y="124220"/>
            <a:ext cx="4073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/>
              <a:t>แผนภูมิการดำเนินงานโรงเรียนสุจริต</a:t>
            </a:r>
            <a:endParaRPr lang="th-TH" dirty="0"/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4" y="647440"/>
            <a:ext cx="11307650" cy="621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257241"/>
            <a:ext cx="10515600" cy="4600680"/>
          </a:xfr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2500" lnSpcReduction="10000"/>
          </a:bodyPr>
          <a:lstStyle/>
          <a:p>
            <a:endParaRPr lang="th-TH" sz="1100" b="1" u="sng" dirty="0" smtClean="0">
              <a:cs typeface="+mj-cs"/>
            </a:endParaRPr>
          </a:p>
          <a:p>
            <a:r>
              <a:rPr lang="th-TH" sz="3500" b="1" u="sng" dirty="0" smtClean="0">
                <a:solidFill>
                  <a:schemeClr val="bg1"/>
                </a:solidFill>
                <a:cs typeface="+mj-cs"/>
              </a:rPr>
              <a:t>1. จัดทำคำสั่งผู้รับผิดชอบโครงการโรงเรียนสุจริต ทำหน้าที่</a:t>
            </a:r>
            <a:endParaRPr lang="th-TH" sz="3200" b="1" u="sng" dirty="0" smtClean="0">
              <a:solidFill>
                <a:schemeClr val="bg1"/>
              </a:solidFill>
              <a:cs typeface="+mj-cs"/>
            </a:endParaRPr>
          </a:p>
          <a:p>
            <a:r>
              <a:rPr lang="th-TH" sz="3200" b="1" dirty="0" smtClean="0">
                <a:solidFill>
                  <a:schemeClr val="bg1"/>
                </a:solidFill>
                <a:cs typeface="+mj-cs"/>
              </a:rPr>
              <a:t>        - ประสานงานระหว่าง </a:t>
            </a:r>
            <a:r>
              <a:rPr lang="th-TH" sz="3200" b="1" dirty="0" err="1" smtClean="0">
                <a:solidFill>
                  <a:schemeClr val="bg1"/>
                </a:solidFill>
                <a:cs typeface="+mj-cs"/>
              </a:rPr>
              <a:t>สพ</a:t>
            </a:r>
            <a:r>
              <a:rPr lang="th-TH" sz="3200" b="1" dirty="0" smtClean="0">
                <a:solidFill>
                  <a:schemeClr val="bg1"/>
                </a:solidFill>
                <a:cs typeface="+mj-cs"/>
              </a:rPr>
              <a:t>ป. และ </a:t>
            </a:r>
            <a:r>
              <a:rPr lang="th-TH" sz="3200" b="1" dirty="0" err="1" smtClean="0">
                <a:solidFill>
                  <a:schemeClr val="bg1"/>
                </a:solidFill>
                <a:cs typeface="+mj-cs"/>
              </a:rPr>
              <a:t>สพฐ</a:t>
            </a:r>
            <a:r>
              <a:rPr lang="th-TH" sz="3200" b="1" dirty="0" smtClean="0">
                <a:solidFill>
                  <a:schemeClr val="bg1"/>
                </a:solidFill>
                <a:cs typeface="+mj-cs"/>
              </a:rPr>
              <a:t>. </a:t>
            </a:r>
          </a:p>
          <a:p>
            <a:r>
              <a:rPr lang="th-TH" sz="3200" b="1" dirty="0">
                <a:solidFill>
                  <a:schemeClr val="bg1"/>
                </a:solidFill>
                <a:cs typeface="+mj-cs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cs typeface="+mj-cs"/>
              </a:rPr>
              <a:t>       - ขยาย ผลแนวทางการดำเนินงานโครงการให้กับครู นักเรียน และบุคลากรภายในโรงเรียน ให้มีความเข้าใจโครงการฯ ร่วมกัน</a:t>
            </a:r>
          </a:p>
          <a:p>
            <a:r>
              <a:rPr lang="th-TH" sz="3500" b="1" u="sng" dirty="0" smtClean="0">
                <a:solidFill>
                  <a:schemeClr val="bg1"/>
                </a:solidFill>
                <a:cs typeface="+mj-cs"/>
              </a:rPr>
              <a:t>2. จัดทำคำสั่งแต่งตั้ง ปปช.</a:t>
            </a:r>
            <a:r>
              <a:rPr lang="th-TH" sz="3500" b="1" u="sng" dirty="0" err="1" smtClean="0">
                <a:solidFill>
                  <a:schemeClr val="bg1"/>
                </a:solidFill>
                <a:cs typeface="+mj-cs"/>
              </a:rPr>
              <a:t>สพฐ</a:t>
            </a:r>
            <a:r>
              <a:rPr lang="th-TH" sz="3500" b="1" u="sng" dirty="0" smtClean="0">
                <a:solidFill>
                  <a:schemeClr val="bg1"/>
                </a:solidFill>
                <a:cs typeface="+mj-cs"/>
              </a:rPr>
              <a:t>.น้อย</a:t>
            </a:r>
          </a:p>
          <a:p>
            <a:r>
              <a:rPr lang="th-TH" sz="35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-  </a:t>
            </a:r>
            <a:r>
              <a:rPr lang="th-TH" sz="35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อนุกรรมการการป้องกันและปราบปรามการทุจริตสำหรับนักเรียน </a:t>
            </a:r>
            <a:r>
              <a:rPr lang="th-TH" sz="3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(ป.ป.ช. </a:t>
            </a:r>
            <a:r>
              <a:rPr lang="th-TH" sz="3000" b="1" dirty="0" err="1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สพฐ</a:t>
            </a:r>
            <a:r>
              <a:rPr lang="th-TH" sz="3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น้อย) </a:t>
            </a:r>
            <a:r>
              <a:rPr lang="th-TH" sz="35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ตามขนาด ร.ร. </a:t>
            </a:r>
            <a:r>
              <a:rPr lang="th-TH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35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(ขนาด</a:t>
            </a:r>
            <a:r>
              <a:rPr lang="th-TH" sz="35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เล็ก  5 คน ขนาดกลาง  10 คน ขนาดใหญ่  15 </a:t>
            </a:r>
            <a:r>
              <a:rPr lang="th-TH" sz="35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คน)</a:t>
            </a:r>
            <a:endParaRPr lang="th-TH" sz="35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5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- คัดเลือก/สรรหา นร.ชั้นไหนก็ได้ ที่มีคุณลักษณะสุจริต 5 ประการ </a:t>
            </a:r>
            <a:r>
              <a:rPr lang="th-TH" sz="35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มีวาระ 1 ปี</a:t>
            </a:r>
            <a:endParaRPr lang="th-TH" b="1" dirty="0" smtClean="0">
              <a:solidFill>
                <a:srgbClr val="FFFF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5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5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 - ส่งคำสั่งแต่งตั้ง ป.ป.ช. </a:t>
            </a:r>
            <a:r>
              <a:rPr lang="th-TH" sz="3500" b="1" dirty="0" err="1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สพฐ</a:t>
            </a:r>
            <a:r>
              <a:rPr lang="th-TH" sz="35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น้อย ไปยัง </a:t>
            </a:r>
            <a:r>
              <a:rPr lang="th-TH" sz="3500" b="1" dirty="0" err="1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สพ</a:t>
            </a:r>
            <a:r>
              <a:rPr lang="th-TH" sz="35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ป.และ</a:t>
            </a:r>
            <a:r>
              <a:rPr lang="th-TH" sz="3500" b="1" dirty="0" err="1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สพฐ</a:t>
            </a:r>
            <a:r>
              <a:rPr lang="th-TH" sz="35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endParaRPr lang="th-TH" sz="3500" b="1" dirty="0">
              <a:solidFill>
                <a:srgbClr val="FFFF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490175" y="384769"/>
            <a:ext cx="4739425" cy="70788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โรงเรียนจัดทำคำสั่ง</a:t>
            </a:r>
            <a:endParaRPr lang="th-TH" sz="40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268648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914</Words>
  <Application>Microsoft Office PowerPoint</Application>
  <PresentationFormat>แบบจอกว้าง</PresentationFormat>
  <Paragraphs>89</Paragraphs>
  <Slides>19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6" baseType="lpstr">
      <vt:lpstr>Angsana New</vt:lpstr>
      <vt:lpstr>Arial</vt:lpstr>
      <vt:lpstr>Calibri</vt:lpstr>
      <vt:lpstr>Calibri Light</vt:lpstr>
      <vt:lpstr>Cordia New</vt:lpstr>
      <vt:lpstr>TH Niramit AS</vt:lpstr>
      <vt:lpstr>ธีมของ Office</vt:lpstr>
      <vt:lpstr>การดำเนินงานโครงการเสริมสร้างคุณธรรม จริยธรรมและ ธรรมาภิบาลในสถานศึกษา “ป้องกันการทุจริต” (โครงการโรงเรียนสุจริต)</vt:lpstr>
      <vt:lpstr>ภาระงานของโรงเรียนสุจริตปีงบประมาณ 2563</vt:lpstr>
      <vt:lpstr>เป้าหมายโครงการ</vt:lpstr>
      <vt:lpstr>ความเป็นมาโครงการ</vt:lpstr>
      <vt:lpstr> ภาพลักษณ์คอร์รัปชัน พ.ศ. 2562  CPI:Corruption Perception Index 2019 (180ทั่วโลก) </vt:lpstr>
      <vt:lpstr>งานนำเสนอ PowerPoint</vt:lpstr>
      <vt:lpstr>การดำเนินงานของโรงเรียนสุจริต(สพฐ.)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การดำเนินงานโครงการเสริมสร้างคุณธรรม จริยธรรมและ ธรรมาภิบาลในสถานศึกษา “ป้องกันการทุจริต” (โครงการโรงเรียนสุจริต)</dc:title>
  <dc:creator>somporn</dc:creator>
  <cp:lastModifiedBy>somporn</cp:lastModifiedBy>
  <cp:revision>64</cp:revision>
  <dcterms:created xsi:type="dcterms:W3CDTF">2020-08-11T11:01:19Z</dcterms:created>
  <dcterms:modified xsi:type="dcterms:W3CDTF">2020-08-12T11:42:28Z</dcterms:modified>
</cp:coreProperties>
</file>