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0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7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7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6283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2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39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76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2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3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6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9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7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7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4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8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FB936-BAF1-4086-8881-9EF055594C8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CA235-C105-4BC7-BA81-62A671DC9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97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85363" y="2034862"/>
            <a:ext cx="9144000" cy="1900104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th-TH" sz="6000" dirty="0" err="1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60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การเรียนการสอนโดยใช้การศึกษาทางไกลผ่านดาวเทียม </a:t>
            </a:r>
            <a:r>
              <a:rPr lang="en-US" sz="60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DLTV</a:t>
            </a:r>
            <a:endParaRPr lang="en-US" sz="60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9311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734096" y="489397"/>
            <a:ext cx="108311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มาตรฐานด้าน</a:t>
            </a:r>
            <a:r>
              <a:rPr lang="th-TH" sz="4400" b="1" dirty="0" err="1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44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 มี 4 ตัวชี้วัด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.1 การเตรียมการก่อนการเรียนการสอน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จัดเตรียมห้องเรียนให้เหมาะสม ตรวจสอบสัญญาณ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การแพร่ภาพการเรียนการสอนโรงเรียนต้นทาง เตรียมสื่อ อุปกรณ์ ใบงาน และเครื่องวัดและ</a:t>
            </a:r>
            <a:endParaRPr lang="en-US" sz="32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ประเมินผล และ มี</a:t>
            </a:r>
            <a:r>
              <a:rPr lang="th-TH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ความเข้าใจกับนักเรียนในการเรียนรู้กับ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DLTV</a:t>
            </a:r>
          </a:p>
          <a:p>
            <a:r>
              <a:rPr lang="th-TH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.2 </a:t>
            </a:r>
            <a:r>
              <a:rPr lang="th-TH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การเรียนการสอนของครูปลายทางอย่างมีประสิทธิภาพ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endParaRPr lang="th-TH" sz="32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* กำกับ ดูแล ช่วยเหลือ และกระตุ้นให้นักเรียนมีปฏิสัมพันธ์กับกิจกรรมการเรียนรตามต้นทาง 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* กระตุ้นให้นักเรียนจดบันทึกความรู้ในเนื้อหาที่เรียนแต่ละชั่วโมง 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* มีการมอบหมายงานเพื่อการเรียนในชั่วโมงต่อไป 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* ตรวจผลงานและเสนอแนะให้นักเรียนมีการปรับปรุงแก้ไข 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* บันทึกหลังสอน</a:t>
            </a:r>
            <a:endParaRPr lang="en-US" sz="32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41758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785611" y="257577"/>
            <a:ext cx="102258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3 การวัดและประเมินผล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มีการวัดก่อน ระหว่างและหลังเรียน 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* มีการวัดผลปลายปี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* มีการวัดและระเมินผลตามสภาพจริงด้วยวิธีการที่หลากหลาย 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* มีการวิเคราะห์ผลการประเมินเพื่อนำไปใช้ในการปรับปรุง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การเรียนรู้</a:t>
            </a:r>
          </a:p>
          <a:p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4 การสอนซ่อมเสริมเพื่อพัฒนาศักยภาพผู้เรียน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* วิเคราะห์ข้อมูลนักเรียนเป็นรายบุคคล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* สอนซ่อมเสริมนอกตารางออกอากาศเพื่อช่วยเหลือนักเรียนที่ไม่บรรลุวัตุประสงค์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* สอนซ่อมเสริมให้ความรู้เพิ่มเติมเด็กเก่ง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* บันทึกผลการสอนซ่อมเส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ิม</a:t>
            </a:r>
            <a:endParaRPr lang="th-TH" sz="36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1590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450761" y="347730"/>
            <a:ext cx="1108870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มาตรฐานด้านการบริหารจัดการ มี 6 ตัวชี้วัด</a:t>
            </a:r>
          </a:p>
          <a:p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.1 การจัดหาวัสดุอุปกรณ์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การเรียนการสอนทางไกล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* โทรทัศน์ จานดาวเทีม กล่องรับสัญญาณและอุปกรณ์เชื่อต่อครบทุกชั้น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* 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วางโทรทัศน์ในตำแหน่งที่เหมาะสม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การวางโทรทัศน์มีความมั่นคงปลอดภัย</a:t>
            </a:r>
          </a:p>
          <a:p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2 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สภาพห้องเรียน อาคารเรียน และสิ่งแวดล้อมภายในโรงเรียน</a:t>
            </a:r>
          </a:p>
          <a:p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ห้องเรียน อาคารเรียน สะอาดปลอดภัย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มีพื้นที่สำหรับจัดกิจกรรมนอกห้องเรียน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มีแหล่งเรียนรู้ที่เอื้อต่อการศึกษาทางไกล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21601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682580" y="489397"/>
            <a:ext cx="108182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.3 การสนับสนุน</a:t>
            </a:r>
            <a:r>
              <a:rPr lang="th-TH" sz="40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การเรียนการสอนทางไกลผ่านดาวเทียม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* ดูแลเอาใจใส่อุปกรณ์และระบบอย่างต่อเนื่อง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มีแนวทางแก้ไขในกรณีที่ไม่สามารถรับชมการถ่ายทอดได้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* จัดหาวัสดุอุปกรณ์และส่งเสริมให้ครูพัฒนาสื่อที่สอดคล้องกับ</a:t>
            </a:r>
            <a:r>
              <a:rPr lang="th-TH" sz="40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รร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.ต้นทาง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* มอบหมายครูเข้าสอนตามตารางและมีแนวปฏิบัติกรณีที่ครูหลักไม่สามารถเข้าสอนได้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* มีตารางกิจกรรมที่เอื้อต่อการศึกษาทางไกล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5691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656823" y="502276"/>
            <a:ext cx="112432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มาตรฐานที่ 4 กำหนดนโยบายและการนำนโยบาย</a:t>
            </a:r>
            <a:r>
              <a:rPr lang="th-TH" sz="40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การเรียนการสอนทางไกล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* สร้างความเข้าใจตระหนักถึงความสำคัญของการสอนทางไกล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* สร้างขวัญกำลังใจแก่ครูและบุคลากรที่เกี่ยวข้อง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* ขับเคลื่อนนโยบายกำหนดวิสัยทัศน์ กลยุทธ์เป้าหมายที่พร้อมปฏิบัติได้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* จัดสรรงบประมาณที่เพียงพอ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* ประเมินรายงานผลการดำเนินงานโครงการ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* นำผลการรายงานไปใช้ในการวางแผนปรับปรุง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76921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566670" y="450761"/>
            <a:ext cx="1085689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5 การพัฒนาครูและบุคลากร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มีการพัฒนาตนเองอย่างน้อยปีละ 1 ครั้ง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มีการนำผลการพัฒนาครูไปใช้ใน</a:t>
            </a:r>
            <a:r>
              <a:rPr lang="th-TH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การเรียนการสอนอย่างน้อยปีละ 1 ครั้ง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สรุปผลและรายาผลการพัฒนาครู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* มีกิจกรรม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PLC</a:t>
            </a:r>
            <a:endParaRPr lang="th-TH" sz="32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ตชว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6 การนิเทศภายใน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* กำหนดแผนนิเทศภายใน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* กำหนดผู้นิเทศ ผู้รับการนิเทศ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* ดำเนินการนิเทศตามแผน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* บันทึกผลการนิเทศ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* แลกเปลี่ยนผลการดำเนินการนิเทศ เพื่อปรับปรุงแก้ไข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3670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00766" y="481036"/>
            <a:ext cx="10161431" cy="1325563"/>
          </a:xfrm>
        </p:spPr>
        <p:txBody>
          <a:bodyPr>
            <a:noAutofit/>
          </a:bodyPr>
          <a:lstStyle/>
          <a:p>
            <a:r>
              <a:rPr lang="th-TH" sz="6000" b="1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การเปลี่ยนแปลงการดำเนินงาน </a:t>
            </a:r>
            <a:r>
              <a:rPr lang="en-US" sz="6000" b="1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NEW DLTV</a:t>
            </a:r>
            <a:endParaRPr lang="en-US" sz="6000" b="1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772732" y="2009104"/>
            <a:ext cx="1068946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i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ระบบการทำงานแบ่งออกเป็น 3 ระบบ</a:t>
            </a:r>
          </a:p>
          <a:p>
            <a:pPr marL="342900" indent="-342900">
              <a:buAutoNum type="arabicPeriod"/>
            </a:pPr>
            <a:r>
              <a:rPr lang="th-TH" sz="54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ระบบต้นทาง</a:t>
            </a:r>
            <a:r>
              <a:rPr lang="en-US" sz="5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5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สถานีโทรทัศน์ และโรงเรียนวังไกลกังวล</a:t>
            </a:r>
            <a: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5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เป็นหน่วยงานหลัก ทำหน้าที่ถ่ายทอดการเรียนการสอนและผลิตรายการ</a:t>
            </a:r>
          </a:p>
        </p:txBody>
      </p:sp>
    </p:spTree>
    <p:extLst>
      <p:ext uri="{BB962C8B-B14F-4D97-AF65-F5344CB8AC3E}">
        <p14:creationId xmlns:p14="http://schemas.microsoft.com/office/powerpoint/2010/main" val="286743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70457" y="450760"/>
            <a:ext cx="11732653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b="1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มีการเปลี่ยนแปลงที่สำคัญ 4 ประการ</a:t>
            </a:r>
          </a:p>
          <a:p>
            <a:pPr marL="342900" indent="-342900">
              <a:buAutoNum type="arabicPeriod"/>
            </a:pP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ประการที่ 1 ปรับผังรายการ ให้จัดการศึกษาทางไกลครอบคลุมการเรียนรู้ตลอดชีวิต </a:t>
            </a:r>
            <a:r>
              <a:rPr lang="en-US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ช่อง </a:t>
            </a:r>
            <a:r>
              <a:rPr lang="en-US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DLTV 1-12 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ปรับผังรายการเป็น 2 ช่วง 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ช่วงที่ 1 ช่วงเวลา 08.30- 16.30 น. จากเดิมถ่ายทอดการเรียนการสอนตามหลักสูตร ป.1- ม.6 เปลี่ยนเป็น อบ.1-ม.3โดยปฐมวัยจะออกอากาศเพียงครึ่งวัน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ช่วงที่ 2 ตั้งแต่16.30 น. เป็นต้นไป จะเป็นการเรียนรู้ตลอดชีวิต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ให้คน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ทุกกลุ่ม 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เรื่องเกี่ยวกับ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สุขภาพ รายการภาษาอังกฤษฯ แนะนำการประกอบอาชีพฯ </a:t>
            </a:r>
          </a:p>
          <a:p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sz="36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ช่อง</a:t>
            </a:r>
            <a:r>
              <a:rPr lang="en-US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DLTV 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15 ช่วง 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16.30 น. ช่องสำหรับครู เกี่ยวกับเทคนิคการสอน สื่อการเรียนรู้ </a:t>
            </a:r>
            <a:r>
              <a:rPr lang="en-US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องค์ความรู้ที่เป็นประโยชน์ใน</a:t>
            </a:r>
            <a:r>
              <a:rPr lang="th-TH" sz="3600" b="1" dirty="0" err="1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1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386367" y="528034"/>
            <a:ext cx="1120461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ประการที่ 2 </a:t>
            </a:r>
            <a:r>
              <a:rPr lang="en-US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ปรับเปลี่ยน</a:t>
            </a:r>
            <a:r>
              <a:rPr lang="th-TH" sz="3600" b="1" dirty="0" err="1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การเรียนการสอนเป็นแบบใหม่ แบบ </a:t>
            </a:r>
            <a:r>
              <a:rPr lang="en-US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Active Learning  </a:t>
            </a:r>
            <a:r>
              <a:rPr lang="th-TH" sz="36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โรงเรียนวังไกลกังวล จะจัดการเรียนการสอนแบบใหม่ ดังนี้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1) ระดับปฐมวัย  จัดการเรียนการสอนตามหลักสูตรปรับปรุง 2560 ตรงตามตัวชี้วัด  ของหลักสูตร โดย 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สพฐ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เป็นผู้จัดทำแผนการเรียนรู้ 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รร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.วังไกลกังวลนำไปสอน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2) ระดับประถมศึกษา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มูลนิธิได้รับพระราชทานพระราชานุ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ญาต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ให้นำสื่อ 60 พรรษา ไปใช้ใน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 โดย 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สพฐ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.และสสวท.จัดทำแผนการเรียนรู้ เน้นการสอนแบบ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Active Learning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3) ระดับมัธยมศึกษาตอนต้น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สพฐ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.ร่วมมือปรับหลักสูตรและแผนการเรียนรู้ แบบ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Active Learning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รวมทั้งรายวิชาสาระเพิ่มเติมที่เน้นความรู้ และทักษะ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อีพ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โรงเรียนวังไกลกังวลนำไปสอนในปี2562 นี้</a:t>
            </a:r>
          </a:p>
          <a:p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0840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450761" y="553791"/>
            <a:ext cx="112690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ประการที่ 3 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การเปลี่ยนระบบการออกอากาศจากการออกอากาศสดเป็น</a:t>
            </a:r>
            <a:endParaRPr lang="en-US" sz="4000" b="1" dirty="0" smtClean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40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แบบบันทึกเทป  เพื่อทำให้การถ่ายทอดการเรียนการสอน</a:t>
            </a:r>
            <a:endParaRPr lang="en-US" sz="4000" b="1" dirty="0" smtClean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40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มีความสมบูรณ์และมีประสิทธิภาพแก่โรงเรียนปลายทางมากยิ่งขึ้น</a:t>
            </a:r>
          </a:p>
          <a:p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ประการที่ 4 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ปรับห้องเรียนที่ใช้ออกอากาศและอุปกรณ์สถานที่โทรทัศน์ใหม่</a:t>
            </a:r>
            <a:endParaRPr lang="en-US" sz="4000" b="1" dirty="0" smtClean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40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มีการนำโทรทัศน์ แบบ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Smart TV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มาใช้แล้วยังมีการเพิ่มกล้องเป็น</a:t>
            </a:r>
            <a:endParaRPr lang="en-US" sz="4000" b="1" dirty="0" smtClean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4000" b="1" dirty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แบบ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Robot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เปลี่ยนจากระบบ 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SD 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เป็นแบบ </a:t>
            </a:r>
            <a:r>
              <a:rPr lang="en-US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HD </a:t>
            </a:r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ทำให้ภาพคมชัดมากยิ่งขึ้น</a:t>
            </a:r>
            <a:endParaRPr lang="en-US" sz="4000" b="1" dirty="0">
              <a:solidFill>
                <a:srgbClr val="FFFF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5244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669701" y="772732"/>
            <a:ext cx="1065082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ระบบกลางทาง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คือ ระบบการนำสัญญาณภาพและเสียงจากห้องเรียนต้นทางที่ 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รร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.วังไกลกังวล ไปยัง </a:t>
            </a:r>
            <a:r>
              <a:rPr lang="th-TH" sz="36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รร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.ปลายทาง นอกจากจะรับชมได้ทางช่อง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DLTV 15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ช่อง ทาง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website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ของมูลนิธิการศึกษาทางไกผ่านดาวเทียม และทางมือถือ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Application on Mobile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เช่นเดิมแต่มีการปรับปรุงให้มีสัญญาณคมชัดเพิ่มมากขึ้นแล้ว ยังมีระบบการแลกเปลี่ยนข้อมูลกับผู้รับชมปลายทางได้อย่างมีประสิทธิภาพมากขึ้น 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* สามารถสืบค้นรายการย้อนหลังได้ตามความต้องการ สามารถดาวน์โหลดแผนการจัดการเรียนรู้ ใบงาน สื่อการสอนได้ด้วย</a:t>
            </a: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* มีห้องสนทนา(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Web board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ที่สามารถตั้งกระทู้สอบถามปัญหาการเรียนการสอนซึ่งทั้งครูต้นทางและปลายทางเข้ามาตอบปัญหาและแลกเปลี่ยนเรียนรู้ได้ตลอดเวลา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5329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631065" y="682580"/>
            <a:ext cx="1083113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* มีช่องทางให้มีการแจ้งปัญหาเกี่ยวกับการใช้งานอุปกรณ์รับสัญญาณ</a:t>
            </a:r>
            <a:r>
              <a:rPr lang="th-TH" sz="4000" b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ต่างๆ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ได้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มีการพัฒนา</a:t>
            </a:r>
            <a:r>
              <a:rPr lang="en-US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Application on Mobile 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ให้มีประสิทธิภาพมากยิ่งขึ้น เพื่อเป็นอีกช่องทางหนึ่งให้เข้าถึงการศึกษาทางไกลใน</a:t>
            </a:r>
            <a:r>
              <a:rPr lang="th-TH" sz="4000" b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คร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.น</a:t>
            </a:r>
            <a:r>
              <a:rPr lang="th-TH" sz="4000" b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ทุกๆ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</a:t>
            </a:r>
          </a:p>
          <a:p>
            <a:r>
              <a:rPr lang="th-TH" sz="4400" b="1" dirty="0" smtClean="0">
                <a:solidFill>
                  <a:srgbClr val="FFFF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3.ระบบปลายทาง</a:t>
            </a:r>
            <a:r>
              <a:rPr lang="en-US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มีการเพิ่มประสิทธิภาพให้กับครูปลายทาง โดยสามารถ </a:t>
            </a:r>
            <a:r>
              <a:rPr lang="en-US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Upload 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รายการ</a:t>
            </a:r>
            <a:r>
              <a:rPr lang="th-TH" sz="4000" b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การเรียนการสอนของทุกระดับชั้นทาง </a:t>
            </a:r>
            <a:r>
              <a:rPr lang="en-US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Website 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ของมูลนิธิได้ล่วงหน้า 3 วันเพื่อให้ครูปลายทางได้</a:t>
            </a:r>
            <a:r>
              <a:rPr lang="th-TH" sz="4000" b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ดูก่อน</a:t>
            </a:r>
            <a:r>
              <a:rPr lang="th-TH" sz="4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และได้ใช้เตรียมความพร้อมก่อนการเรียนการสอนของนักเรียนให้เรียบร้อยก่อน</a:t>
            </a:r>
            <a:endParaRPr lang="en-US" sz="4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3700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450761" y="540913"/>
            <a:ext cx="107924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มูลนิธิร่วมกับ </a:t>
            </a:r>
            <a:r>
              <a:rPr lang="th-TH" sz="4400" b="1" dirty="0" err="1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สพฐ</a:t>
            </a:r>
            <a:r>
              <a:rPr lang="th-TH" sz="4400" b="1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.ได้จัดทำมาตรฐาน</a:t>
            </a:r>
            <a:r>
              <a:rPr lang="th-TH" sz="4400" b="1" dirty="0" err="1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</a:t>
            </a:r>
            <a:r>
              <a:rPr lang="th-TH" sz="4400" b="1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การเรียนการสอนโดยใช้การศึกษาทางไกลผ่านดาวเทียมในระดับสถานศึกษา(</a:t>
            </a:r>
            <a:r>
              <a:rPr lang="en-US" sz="4400" b="1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DLTV</a:t>
            </a:r>
            <a:r>
              <a:rPr lang="th-TH" sz="4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en-US" sz="4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759854" y="2305318"/>
            <a:ext cx="1059931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400" b="1" dirty="0" smtClean="0">
                <a:cs typeface="+mj-cs"/>
              </a:rPr>
              <a:t>กำหนดมาตรฐานเป็น 3 ด้าน  ดังนี้</a:t>
            </a:r>
          </a:p>
          <a:p>
            <a:r>
              <a:rPr lang="th-TH" sz="4000" dirty="0">
                <a:cs typeface="+mj-cs"/>
              </a:rPr>
              <a:t> </a:t>
            </a:r>
            <a:r>
              <a:rPr lang="th-TH" sz="4000" dirty="0" smtClean="0">
                <a:solidFill>
                  <a:srgbClr val="FFFF00"/>
                </a:solidFill>
                <a:cs typeface="+mj-cs"/>
              </a:rPr>
              <a:t>* </a:t>
            </a:r>
            <a:r>
              <a:rPr lang="th-TH" sz="4400" b="1" dirty="0" smtClean="0">
                <a:solidFill>
                  <a:srgbClr val="FFFF00"/>
                </a:solidFill>
                <a:cs typeface="+mj-cs"/>
              </a:rPr>
              <a:t>มาตรฐานด้านคุณภาพผู้เรียน  มี 4 </a:t>
            </a:r>
            <a:r>
              <a:rPr lang="th-TH" sz="4400" b="1" dirty="0" err="1" smtClean="0">
                <a:solidFill>
                  <a:srgbClr val="FFFF00"/>
                </a:solidFill>
                <a:cs typeface="+mj-cs"/>
              </a:rPr>
              <a:t>ตชว</a:t>
            </a:r>
            <a:r>
              <a:rPr lang="th-TH" sz="4400" b="1" dirty="0" smtClean="0">
                <a:solidFill>
                  <a:srgbClr val="FFFF00"/>
                </a:solidFill>
                <a:cs typeface="+mj-cs"/>
              </a:rPr>
              <a:t>.</a:t>
            </a:r>
          </a:p>
          <a:p>
            <a:r>
              <a:rPr lang="th-TH" sz="4000" dirty="0">
                <a:cs typeface="+mj-cs"/>
              </a:rPr>
              <a:t> </a:t>
            </a:r>
            <a:r>
              <a:rPr lang="th-TH" sz="4000" dirty="0" smtClean="0">
                <a:cs typeface="+mj-cs"/>
              </a:rPr>
              <a:t>            </a:t>
            </a:r>
            <a:r>
              <a:rPr lang="th-TH" sz="4000" dirty="0" err="1" smtClean="0">
                <a:cs typeface="+mj-cs"/>
              </a:rPr>
              <a:t>ตชว</a:t>
            </a:r>
            <a:r>
              <a:rPr lang="th-TH" sz="4000" dirty="0" smtClean="0">
                <a:cs typeface="+mj-cs"/>
              </a:rPr>
              <a:t>.ที่ 1 พฤติกรรมที่สำคัญของผู้เรียน </a:t>
            </a:r>
            <a:r>
              <a:rPr lang="en-US" sz="4000" dirty="0" smtClean="0">
                <a:cs typeface="+mj-cs"/>
              </a:rPr>
              <a:t>: </a:t>
            </a:r>
            <a:r>
              <a:rPr lang="th-TH" sz="4000" dirty="0" smtClean="0">
                <a:cs typeface="+mj-cs"/>
              </a:rPr>
              <a:t>ความรับผิดชอบ และ                     การปฏิบัติกิจกรรมพร้อมนักเรียนต้นทาง ความตรงต่อเวลาในการเข้าเรียนตามตาราง ตั้งใจฟังและจดบันทึกความรู้  และมีผลงานที่เกิดจากการเรียนรู้</a:t>
            </a:r>
          </a:p>
          <a:p>
            <a:r>
              <a:rPr lang="th-TH" dirty="0"/>
              <a:t> </a:t>
            </a:r>
            <a:r>
              <a:rPr lang="th-TH" dirty="0" smtClean="0"/>
              <a:t>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053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746975" y="669701"/>
            <a:ext cx="10328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err="1" smtClean="0">
                <a:cs typeface="+mj-cs"/>
              </a:rPr>
              <a:t>ตชว</a:t>
            </a:r>
            <a:r>
              <a:rPr lang="th-TH" sz="4000" dirty="0" smtClean="0">
                <a:cs typeface="+mj-cs"/>
              </a:rPr>
              <a:t>. 2 </a:t>
            </a:r>
            <a:r>
              <a:rPr lang="en-US" sz="4000" dirty="0" smtClean="0">
                <a:cs typeface="+mj-cs"/>
              </a:rPr>
              <a:t>:</a:t>
            </a:r>
            <a:r>
              <a:rPr lang="th-TH" sz="4000" dirty="0" smtClean="0">
                <a:cs typeface="+mj-cs"/>
              </a:rPr>
              <a:t> ผลการเรียนรู้ตามหลักสูตร คะแนนเฉลี่ยในทุกกลุ่มสาระ คุณลักษณะอันพึงประสงค์ ทักษะการคิดวิเคราะห์ และเขียน สมรรถนะสำคัญตามหลักสูตร</a:t>
            </a:r>
          </a:p>
          <a:p>
            <a:r>
              <a:rPr lang="th-TH" sz="4000" dirty="0" err="1" smtClean="0">
                <a:cs typeface="+mj-cs"/>
              </a:rPr>
              <a:t>ตชว</a:t>
            </a:r>
            <a:r>
              <a:rPr lang="th-TH" sz="4000" dirty="0" smtClean="0">
                <a:cs typeface="+mj-cs"/>
              </a:rPr>
              <a:t>. 3 </a:t>
            </a:r>
            <a:r>
              <a:rPr lang="en-US" sz="4000" dirty="0" smtClean="0">
                <a:cs typeface="+mj-cs"/>
              </a:rPr>
              <a:t>: </a:t>
            </a:r>
            <a:r>
              <a:rPr lang="th-TH" sz="4000" dirty="0" smtClean="0">
                <a:cs typeface="+mj-cs"/>
              </a:rPr>
              <a:t>ผลการทดสอบระดับชาติ </a:t>
            </a:r>
            <a:r>
              <a:rPr lang="en-US" sz="4000" dirty="0" smtClean="0">
                <a:cs typeface="+mj-cs"/>
              </a:rPr>
              <a:t>: </a:t>
            </a:r>
            <a:r>
              <a:rPr lang="th-TH" sz="4000" dirty="0" smtClean="0">
                <a:cs typeface="+mj-cs"/>
              </a:rPr>
              <a:t>ผลการทดสอบ</a:t>
            </a:r>
            <a:r>
              <a:rPr lang="en-US" sz="4000" dirty="0" smtClean="0">
                <a:cs typeface="+mj-cs"/>
              </a:rPr>
              <a:t>O-NET </a:t>
            </a:r>
            <a:r>
              <a:rPr lang="th-TH" sz="4000" dirty="0" smtClean="0">
                <a:cs typeface="+mj-cs"/>
              </a:rPr>
              <a:t>4 กลุ่มสาระ</a:t>
            </a:r>
          </a:p>
          <a:p>
            <a:r>
              <a:rPr lang="th-TH" sz="4000" dirty="0" err="1" smtClean="0">
                <a:cs typeface="+mj-cs"/>
              </a:rPr>
              <a:t>ตชว</a:t>
            </a:r>
            <a:r>
              <a:rPr lang="th-TH" sz="4000" dirty="0" smtClean="0">
                <a:cs typeface="+mj-cs"/>
              </a:rPr>
              <a:t>.4 </a:t>
            </a:r>
            <a:r>
              <a:rPr lang="en-US" sz="4000" dirty="0" smtClean="0">
                <a:cs typeface="+mj-cs"/>
              </a:rPr>
              <a:t>: </a:t>
            </a:r>
            <a:r>
              <a:rPr lang="th-TH" sz="4000" dirty="0" smtClean="0">
                <a:cs typeface="+mj-cs"/>
              </a:rPr>
              <a:t>ผลการทดสอบ </a:t>
            </a:r>
            <a:r>
              <a:rPr lang="en-US" sz="4000" dirty="0" smtClean="0">
                <a:cs typeface="+mj-cs"/>
              </a:rPr>
              <a:t>NT </a:t>
            </a:r>
            <a:endParaRPr lang="th-TH" sz="4000" dirty="0" smtClean="0">
              <a:cs typeface="+mj-cs"/>
            </a:endParaRPr>
          </a:p>
          <a:p>
            <a:endParaRPr lang="en-US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413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TM04033921[[fn=ดามาสก์]]</Template>
  <TotalTime>108</TotalTime>
  <Words>1320</Words>
  <Application>Microsoft Office PowerPoint</Application>
  <PresentationFormat>แบบจอกว้าง</PresentationFormat>
  <Paragraphs>85</Paragraphs>
  <Slides>15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1" baseType="lpstr">
      <vt:lpstr>Angsana New</vt:lpstr>
      <vt:lpstr>Arial</vt:lpstr>
      <vt:lpstr>Bookman Old Style</vt:lpstr>
      <vt:lpstr>Cordia New</vt:lpstr>
      <vt:lpstr>Rockwell</vt:lpstr>
      <vt:lpstr>Damask</vt:lpstr>
      <vt:lpstr>การจัดการเรียนการสอนโดยใช้การศึกษาทางไกลผ่านดาวเทียม DLTV</vt:lpstr>
      <vt:lpstr>การเปลี่ยนแปลงการดำเนินงาน NEW DLTV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การจัดการเรียนการสอนโดยใช้การศึกษาทางไกลผ่านดาวเทียม DLTV</dc:title>
  <dc:creator>Windows User</dc:creator>
  <cp:lastModifiedBy>Windows User</cp:lastModifiedBy>
  <cp:revision>34</cp:revision>
  <dcterms:created xsi:type="dcterms:W3CDTF">2019-06-21T13:32:53Z</dcterms:created>
  <dcterms:modified xsi:type="dcterms:W3CDTF">2019-06-25T07:10:52Z</dcterms:modified>
</cp:coreProperties>
</file>