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7" r:id="rId4"/>
    <p:sldId id="288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2" r:id="rId24"/>
    <p:sldId id="286" r:id="rId25"/>
    <p:sldId id="280" r:id="rId26"/>
    <p:sldId id="285" r:id="rId27"/>
    <p:sldId id="290" r:id="rId28"/>
    <p:sldId id="289" r:id="rId29"/>
    <p:sldId id="301" r:id="rId30"/>
    <p:sldId id="291" r:id="rId31"/>
    <p:sldId id="292" r:id="rId32"/>
    <p:sldId id="309" r:id="rId33"/>
    <p:sldId id="293" r:id="rId34"/>
    <p:sldId id="302" r:id="rId35"/>
    <p:sldId id="295" r:id="rId36"/>
    <p:sldId id="303" r:id="rId37"/>
    <p:sldId id="296" r:id="rId38"/>
    <p:sldId id="305" r:id="rId39"/>
    <p:sldId id="306" r:id="rId40"/>
    <p:sldId id="308" r:id="rId41"/>
    <p:sldId id="297" r:id="rId42"/>
    <p:sldId id="307" r:id="rId4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A816-5E7C-42F6-83A5-228A49158B5A}" type="datetimeFigureOut">
              <a:rPr lang="th-TH" smtClean="0"/>
              <a:t>14/08/63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6BD6-70F8-4A21-8235-71137A8DDA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745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A816-5E7C-42F6-83A5-228A49158B5A}" type="datetimeFigureOut">
              <a:rPr lang="th-TH" smtClean="0"/>
              <a:t>14/08/63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6BD6-70F8-4A21-8235-71137A8DDA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6650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A816-5E7C-42F6-83A5-228A49158B5A}" type="datetimeFigureOut">
              <a:rPr lang="th-TH" smtClean="0"/>
              <a:t>14/08/63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6BD6-70F8-4A21-8235-71137A8DDA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409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A816-5E7C-42F6-83A5-228A49158B5A}" type="datetimeFigureOut">
              <a:rPr lang="th-TH" smtClean="0"/>
              <a:t>14/08/63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6BD6-70F8-4A21-8235-71137A8DDA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468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A816-5E7C-42F6-83A5-228A49158B5A}" type="datetimeFigureOut">
              <a:rPr lang="th-TH" smtClean="0"/>
              <a:t>14/08/63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6BD6-70F8-4A21-8235-71137A8DDA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689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A816-5E7C-42F6-83A5-228A49158B5A}" type="datetimeFigureOut">
              <a:rPr lang="th-TH" smtClean="0"/>
              <a:t>14/08/63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6BD6-70F8-4A21-8235-71137A8DDA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685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A816-5E7C-42F6-83A5-228A49158B5A}" type="datetimeFigureOut">
              <a:rPr lang="th-TH" smtClean="0"/>
              <a:t>14/08/63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6BD6-70F8-4A21-8235-71137A8DDA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197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A816-5E7C-42F6-83A5-228A49158B5A}" type="datetimeFigureOut">
              <a:rPr lang="th-TH" smtClean="0"/>
              <a:t>14/08/63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6BD6-70F8-4A21-8235-71137A8DDA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851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A816-5E7C-42F6-83A5-228A49158B5A}" type="datetimeFigureOut">
              <a:rPr lang="th-TH" smtClean="0"/>
              <a:t>14/08/63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6BD6-70F8-4A21-8235-71137A8DDA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6830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A816-5E7C-42F6-83A5-228A49158B5A}" type="datetimeFigureOut">
              <a:rPr lang="th-TH" smtClean="0"/>
              <a:t>14/08/63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6BD6-70F8-4A21-8235-71137A8DDA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347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A816-5E7C-42F6-83A5-228A49158B5A}" type="datetimeFigureOut">
              <a:rPr lang="th-TH" smtClean="0"/>
              <a:t>14/08/63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6BD6-70F8-4A21-8235-71137A8DDA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632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1A816-5E7C-42F6-83A5-228A49158B5A}" type="datetimeFigureOut">
              <a:rPr lang="th-TH" smtClean="0"/>
              <a:t>14/08/63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36BD6-70F8-4A21-8235-71137A8DDA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744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55"/>
            <a:ext cx="9144000" cy="6844145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190501" y="2020155"/>
            <a:ext cx="8717972" cy="283154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th-TH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5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แนวทางการดำเนินกิจกรรมโรงเรียนสุจริต</a:t>
            </a:r>
            <a:br>
              <a:rPr lang="th-TH" sz="5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ว่าที่</a:t>
            </a:r>
            <a:r>
              <a:rPr lang="th-TH" sz="48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ร.ต</a:t>
            </a: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.นิพนธ์ บรรพสาร</a:t>
            </a:r>
            <a:b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ศึกษานิเทศก์  </a:t>
            </a:r>
            <a:r>
              <a:rPr lang="th-TH" sz="48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สพป</a:t>
            </a:r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.สกลนคร เขต </a:t>
            </a:r>
            <a:r>
              <a:rPr lang="en-US" sz="4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517813" y="2410690"/>
            <a:ext cx="8108373" cy="78970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แนวทางการดำเนินกิจกรรมโรงเรียนสุจริต</a:t>
            </a: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84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4415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0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62" y="0"/>
            <a:ext cx="9233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801" y="0"/>
            <a:ext cx="9253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9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1" y="0"/>
            <a:ext cx="917236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8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1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68"/>
            <a:ext cx="9135258" cy="686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138"/>
            <a:ext cx="9126550" cy="68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096084" cy="676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9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" y="0"/>
            <a:ext cx="9135343" cy="6874596"/>
          </a:xfrm>
          <a:prstGeom prst="rect">
            <a:avLst/>
          </a:prstGeom>
        </p:spPr>
      </p:pic>
      <p:pic>
        <p:nvPicPr>
          <p:cNvPr id="2052" name="Picture 4" descr="Best Pract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463" y="4239491"/>
            <a:ext cx="4471555" cy="124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05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09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48"/>
            <a:ext cx="9150607" cy="685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3" y="-1"/>
            <a:ext cx="9134167" cy="676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15192" y="1378004"/>
            <a:ext cx="8828808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en-US" sz="3600" b="1" i="0" u="none" strike="noStrike" baseline="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Best Practice </a:t>
            </a:r>
            <a:r>
              <a:rPr lang="th-TH" sz="36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สามารถดำเนินการได้ทั้ง</a:t>
            </a:r>
            <a:r>
              <a:rPr lang="th-TH" sz="3600" b="1" i="0" u="none" strike="noStrike" baseline="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ด้านบริหาร ด้านการจัดการเรียนการสอน ด้านคุณภาพหรือด้านอื่นๆ </a:t>
            </a:r>
            <a:r>
              <a:rPr lang="th-TH" sz="3600" b="1" i="0" u="none" strike="noStrike" baseline="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ทุกโรงเรียนมีแต่ยังไม่ได้ถอดบทเรียน)</a:t>
            </a:r>
            <a:r>
              <a:rPr lang="th-TH" sz="36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i="0" u="none" strike="noStrike" baseline="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การจะพิจารณาว่าเป็นวิธีปฏิบัติที่ดีหรือไม่ มีข้อควรคำนึง เช่น </a:t>
            </a:r>
            <a:r>
              <a:rPr lang="th-TH" sz="3600" b="1" i="0" u="none" strike="noStrike" baseline="0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ภารกิจที่แท้จริง การลดเวลา ค่าใช้จ่าย ได้ผลผลิตเท่าเดิมหรือเพิ่มขึ้น ใช้เป็นมาตรฐานการปฏิบัติ เกิดความพึงพอใจของผู้รับบริการ มีการบันทึก เขียนรายงาน</a:t>
            </a:r>
            <a:r>
              <a:rPr lang="th-TH" sz="3600" b="1" i="0" u="none" strike="noStrike" baseline="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เพื่อการศึกษาพัฒนาและเผยแพร่ ซึ่งจะเป็นประโยชน์ในการบริหารจัดการ การเรียนการสอน และอาจนำไปสู่การตอบแทนหรือให้รางวัล ในลักษณะต่างๆ ได้</a:t>
            </a:r>
            <a:endParaRPr lang="th-TH" sz="36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/>
          <a:srcRect l="14421" t="23782" r="13471" b="46779"/>
          <a:stretch/>
        </p:blipFill>
        <p:spPr>
          <a:xfrm>
            <a:off x="2313711" y="-1733"/>
            <a:ext cx="4488872" cy="137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0" y="-8235"/>
            <a:ext cx="9144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กระบวนการพัฒนานวัตกรรมทางการศึกษา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90500" y="618114"/>
            <a:ext cx="6137564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ขั้นที่ 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 : การ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วัตถุประสงค์ในการพัฒนา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90500" y="1244463"/>
            <a:ext cx="885305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ขั้นที่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 : การศึกษาค้นคว้าเพื่อ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กรอบ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แนวคิดใน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การพัฒนานวัตกรรม</a:t>
            </a:r>
            <a:endParaRPr lang="th-TH" sz="3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90500" y="1877822"/>
            <a:ext cx="8853054" cy="28007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ขั้นที่ </a:t>
            </a:r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 : การสร้างต้นแบบของ</a:t>
            </a:r>
            <a:r>
              <a:rPr lang="th-TH" sz="32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นวัตกรรม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๑. ชื่อนวัตกรรม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๒. วัตถุประสงค์ของการใช้นวัตกรรม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๓. ทฤษฎีหรือหลักการที่ใช้ในการสร้างนวัตกรรม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๔. ส่วนประกอบของนวัตกรรม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๕. ลักษณะทางเทคนิค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๖ .แนวการใช้นวัตกรรม</a:t>
            </a:r>
            <a:endParaRPr lang="th-TH" sz="32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76645" y="4873082"/>
            <a:ext cx="825038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ขั้นที่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๔ : การตรวจสอบเพื่อปรับปรุงคุณภาพของ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นวัตกรรมต้นแบบ</a:t>
            </a:r>
            <a:endParaRPr lang="th-TH" sz="3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176646" y="5541005"/>
            <a:ext cx="659822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ขั้นที่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๕ : การทดลองใช้ในชั้นเรียนปกติ</a:t>
            </a:r>
            <a:endParaRPr lang="th-TH" sz="3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190500" y="6208928"/>
            <a:ext cx="564226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ขั้นที่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๖ : การเผยแพร่และ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นำไปใช้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</a:t>
            </a:r>
            <a:endParaRPr lang="th-TH" sz="3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83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974" y="989714"/>
            <a:ext cx="7191171" cy="2232374"/>
          </a:xfrm>
          <a:prstGeom prst="rect">
            <a:avLst/>
          </a:prstGeom>
        </p:spPr>
      </p:pic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90499" y="64357"/>
            <a:ext cx="846859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</a:t>
            </a:r>
            <a:r>
              <a:rPr lang="th-TH" sz="3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ดำเนินกิ</a:t>
            </a: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จกรรมถอด</a:t>
            </a:r>
            <a:r>
              <a:rPr lang="th-TH" sz="3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บทเรียน</a:t>
            </a:r>
            <a:r>
              <a:rPr lang="en-US" sz="3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(Best </a:t>
            </a:r>
            <a:r>
              <a:rPr lang="en-US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Practices)</a:t>
            </a:r>
            <a:endParaRPr lang="th-TH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90500" y="682769"/>
            <a:ext cx="69469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 </a:t>
            </a:r>
            <a:r>
              <a:rPr lang="th-TH" sz="3200" b="1" dirty="0" smtClean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ค้นหา</a:t>
            </a:r>
            <a:r>
              <a:rPr lang="th-TH" sz="3200" b="1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ผลงาน/นวัตกรรมถอดบทเรียน (</a:t>
            </a:r>
            <a:r>
              <a:rPr lang="en-US" sz="3200" b="1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Best Practice</a:t>
            </a:r>
            <a:r>
              <a:rPr lang="en-US" sz="3200" b="1" dirty="0" smtClean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en-US" sz="3200" b="1" dirty="0">
              <a:solidFill>
                <a:srgbClr val="FFFF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0" y="3074294"/>
            <a:ext cx="91440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สดมภ์ที่ ๑ </a:t>
            </a:r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ผลงานที่ภาคภูมิใจ/</a:t>
            </a:r>
            <a:r>
              <a:rPr lang="th-TH" sz="32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สำเร็จ</a:t>
            </a:r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ระบุชื่อและลักษณะของ</a:t>
            </a:r>
          </a:p>
          <a:p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 (สื่อ, กระบวนการ, รูปแบบ)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" y="4142379"/>
            <a:ext cx="9143999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สดมภ์ที่ ๒ ข้อมูลที่ยืนยัน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ความสำเร็จ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ระบุเอกสาร/หลักฐาน/ร่องรอย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ที่ยืนยัน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ความสำเร็จ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ของผลงาน/นวัตกรรม (ที่เกี่ยวข้องกับโรงเรียนสุจริต)</a:t>
            </a:r>
            <a:endParaRPr lang="th-TH" sz="32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0" y="5219597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สดมภ์ที่ ๓ วิธีการ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ทำ/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How to)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อธิบายวิธีการ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ทำ/กระบวนการ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ผลิต/กระบวนการ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ดำเนินงาน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โดยระบุกิจกรรม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สำคัญ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อย่างร้อยรัดตั้งแต่เริ่มต้นจนประสบ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ผลสำเร็จ</a:t>
            </a:r>
            <a:endParaRPr lang="th-TH" sz="32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994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0" y="92075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2. </a:t>
            </a:r>
            <a:r>
              <a:rPr lang="th-TH" sz="3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ขั้นการนำเสนอผลงาน/นวัตกรรม  ประกอบด้วย </a:t>
            </a:r>
            <a:r>
              <a:rPr lang="en-US" sz="3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8 </a:t>
            </a:r>
            <a:r>
              <a:rPr lang="th-TH" sz="3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ขั้นย่อย</a:t>
            </a:r>
            <a:endParaRPr lang="th-TH" sz="36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342900" y="810280"/>
            <a:ext cx="736022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2.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๑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ความสำคัญของผลงาน/นวัตกรรมการถอด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บทเรียน 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(Best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Practice)</a:t>
            </a:r>
            <a:endParaRPr 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07" y="1333500"/>
            <a:ext cx="6315508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8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342898" y="1610377"/>
            <a:ext cx="844088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๒.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2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จุดประสงค์และเป้าหมายของผลงาน/นวัตกรรมการถอด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บทเรียน</a:t>
            </a:r>
            <a:endParaRPr lang="th-TH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342898" y="2494362"/>
            <a:ext cx="766502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2.3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กระบวนการผลิตผลงานหรือขั้นตอนการดำเนินงาน</a:t>
            </a:r>
            <a:endParaRPr 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342898" y="3276025"/>
            <a:ext cx="716626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2.4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ผลการ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ดำเนินการ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/ผลสัมฤทธิ์/ประโยชน์ที่ได้รับ</a:t>
            </a:r>
            <a:endParaRPr 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342898" y="3997555"/>
            <a:ext cx="657052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2.5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ปัจจัย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ความสำเร็จ</a:t>
            </a:r>
            <a:endParaRPr 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342898" y="4652449"/>
            <a:ext cx="5850084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2.6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บทเรียนที่ได้รับ (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Lesson Learned)</a:t>
            </a:r>
            <a:endParaRPr 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342898" y="5306730"/>
            <a:ext cx="528204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2.7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การเผยแพร่/การได้รับการยอมรับ/รางวัลที่ได้รับ</a:t>
            </a:r>
            <a:endParaRPr 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342898" y="5961011"/>
            <a:ext cx="445077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2.8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เงื่อนไขความสำเร็จ</a:t>
            </a:r>
            <a:endParaRPr 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0" y="323722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2. </a:t>
            </a:r>
            <a:r>
              <a:rPr lang="th-TH" sz="3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ขั้นการนำเสนอผลงาน/นวัตกรรม  ประกอบด้วย </a:t>
            </a:r>
            <a:r>
              <a:rPr lang="en-US" sz="3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8 </a:t>
            </a:r>
            <a:r>
              <a:rPr lang="th-TH" sz="3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ขั้นย่อย (ต่อ)</a:t>
            </a:r>
            <a:endParaRPr lang="th-TH" sz="36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140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t="4055" b="2087"/>
          <a:stretch/>
        </p:blipFill>
        <p:spPr>
          <a:xfrm>
            <a:off x="-1" y="0"/>
            <a:ext cx="9310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969818" y="1484969"/>
            <a:ext cx="7311736" cy="507831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ปลูกฝัง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นักเรียนให้ตระหนักรู้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เข้าใจ คิดอย่างมีเหตุผลเป็นคนเก่งเรียนรู้ เป็นคนดี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ซื่อตรงมี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กริยา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มารยาทรู้จัก</a:t>
            </a:r>
            <a:b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การทำมาหากิน สร้างชีวิตให้รุ่งเรืองขึ้นได้ ซึมซับแห่งคุณค่าการทำความดี รู้สึกรับผิดชอบในบริบทของสังคมไทยปัจจุบัน ปลูกฝัง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ค่านิยมการไม่ทุจริตให้กับเด็กนักเรียน ให้มี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จิตสำนึก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มีคุณธรรม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ไม่มุ่งหวังแต่ผลประโยชน์ส่วนตน ซึ่งจะส่งผลให้เยาวชนที่ผ่าน</a:t>
            </a:r>
          </a:p>
          <a:p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 เป็นนักเรียนที่มีคุณภาพเป็นประโยชน์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b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ชาติบ้านเมือง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และมีความรักชาติในทางที่ถูก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95300" y="452293"/>
            <a:ext cx="8260773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กรอบแนวคิด/มโนทัศน์</a:t>
            </a:r>
            <a:endParaRPr lang="th-TH" sz="4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31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1028699" y="1762061"/>
            <a:ext cx="7193972" cy="39703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การจัดทำผลงาน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/นวัตกรรมการถอดบทเรียน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Best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Practice)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กระบวนการปฏิบัติงานที่เป็นระบบ มีการบูร</a:t>
            </a:r>
            <a:r>
              <a:rPr lang="th-TH" sz="36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ณา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การและมีความเชื่อมโยง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กันซึ่ง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ในกระบวนการอาจมีผลงานนวัตกรรม วิธีการเฉพาะกรณีหรือคุณ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ลักษณะเฉพาะหรือ สื่อ เป็นส่วนประกอบแต่ต้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งเป็นส่วนที่มีความสำคัญในการสนับ </a:t>
            </a:r>
            <a:r>
              <a:rPr lang="th-TH" sz="36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สนุน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ส่งผล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สำเร็จ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ที่เป็นเลิศ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95300" y="687821"/>
            <a:ext cx="8260773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กรอบแนวคิด/มโนทัศน์</a:t>
            </a:r>
            <a:endParaRPr lang="th-TH" sz="4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448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174" y="557130"/>
            <a:ext cx="6707070" cy="4192032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1428488" y="5153891"/>
            <a:ext cx="656705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นักเรียนสามารถถ่ายทอดให้คนในบ้านได้รับรู้</a:t>
            </a:r>
          </a:p>
        </p:txBody>
      </p:sp>
    </p:spTree>
    <p:extLst>
      <p:ext uri="{BB962C8B-B14F-4D97-AF65-F5344CB8AC3E}">
        <p14:creationId xmlns:p14="http://schemas.microsoft.com/office/powerpoint/2010/main" val="40577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t="4055" b="2087"/>
          <a:stretch/>
        </p:blipFill>
        <p:spPr>
          <a:xfrm>
            <a:off x="-1" y="0"/>
            <a:ext cx="9310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3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0" t="9477" r="8514" b="9880"/>
          <a:stretch/>
        </p:blipFill>
        <p:spPr>
          <a:xfrm>
            <a:off x="2743199" y="-101601"/>
            <a:ext cx="4000501" cy="6860431"/>
          </a:xfrm>
        </p:spPr>
      </p:pic>
    </p:spTree>
    <p:extLst>
      <p:ext uri="{BB962C8B-B14F-4D97-AF65-F5344CB8AC3E}">
        <p14:creationId xmlns:p14="http://schemas.microsoft.com/office/powerpoint/2010/main" val="13267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l="11396" t="-931" r="5235" b="53000"/>
          <a:stretch/>
        </p:blipFill>
        <p:spPr>
          <a:xfrm>
            <a:off x="342900" y="92075"/>
            <a:ext cx="8913321" cy="62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8" y="-49550"/>
            <a:ext cx="7153053" cy="690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208" y="0"/>
            <a:ext cx="6402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2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82" y="0"/>
            <a:ext cx="6948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0" y="527914"/>
            <a:ext cx="9144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โรงเรียนแต่งตั้งบุคลากรรับผิดชอบการ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บริษัทสร้าง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การดี 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495301" y="1477558"/>
            <a:ext cx="783128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3200" dirty="0" smtClean="0"/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คณะกรรมการ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ปรึกษา ได้แก่ ผอ.โรงเรียน/รอง ผู้ทรงคุณวุฒิ</a:t>
            </a:r>
            <a:endParaRPr lang="th-TH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495300" y="2290933"/>
            <a:ext cx="7831282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-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อำนวยการ ได้แก่ ผอ.โรงเรียน/ผู้ที่ได้รับมอบหมายจาก ผอ.โรงเรียนและ ครู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3-9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th-TH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495300" y="3572642"/>
            <a:ext cx="7831282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-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กลั่นกรอง ได้แก่ ครูพัสดุ ครูการเงิน </a:t>
            </a:r>
            <a:b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จากนั้นเสนอโครงการให้ผู้อำนวยการโรงเรียนพิจารณาอนุมัติ</a:t>
            </a:r>
            <a:endParaRPr lang="th-TH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495300" y="4806613"/>
            <a:ext cx="783128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-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คณะกรรมการตรวจสอบ ประกอบด้วย ป.ป.ช.</a:t>
            </a:r>
            <a:r>
              <a:rPr lang="th-TH" sz="3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สพฐ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ชุมชน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ป.ป.ช.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สพฐ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.น้อย</a:t>
            </a:r>
            <a:endParaRPr lang="th-TH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495300" y="6040584"/>
            <a:ext cx="7831282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-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จัดทำระเบียบ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และข้อตกลง</a:t>
            </a:r>
            <a:endParaRPr lang="th-TH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19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581892"/>
            <a:ext cx="8371609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35" y="0"/>
            <a:ext cx="7473618" cy="676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9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495300" y="193964"/>
            <a:ext cx="8440882" cy="181588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</a:t>
            </a:r>
            <a:r>
              <a:rPr lang="en-US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นวัตกรรมทาง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 วิธีการ กระบวนการ หรือสิ่งประดิษฐ์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ใหม่ๆที่นำมาใช้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แก้ปัญหาหรือพัฒนาการเรียนรู้ให้มีประสิทธิภาพตรง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ตามเป้าหมาย</a:t>
            </a: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36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744681" y="2881746"/>
            <a:ext cx="7637318" cy="34778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 </a:t>
            </a:r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๕ ประการ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ของโรงเรียนสุจริต </a:t>
            </a:r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</a:t>
            </a:r>
          </a:p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๑.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ทักษะกระบวนการคิด</a:t>
            </a:r>
          </a:p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๒.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มีวินัย</a:t>
            </a:r>
          </a:p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๓.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ซื่อสัตย์สุจริต</a:t>
            </a:r>
          </a:p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๔.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อยู่อย่างพอเพียง</a:t>
            </a:r>
          </a:p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๕.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จิตสาธารณะ</a:t>
            </a:r>
          </a:p>
        </p:txBody>
      </p:sp>
      <p:sp>
        <p:nvSpPr>
          <p:cNvPr id="6" name="ลูกศรลง 5"/>
          <p:cNvSpPr/>
          <p:nvPr/>
        </p:nvSpPr>
        <p:spPr>
          <a:xfrm>
            <a:off x="4031672" y="2192409"/>
            <a:ext cx="803564" cy="50677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072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327" y="-53880"/>
            <a:ext cx="4976553" cy="6911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23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909" y="-3862"/>
            <a:ext cx="5056909" cy="686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86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1059874" y="554183"/>
            <a:ext cx="7148946" cy="144655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8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ขอบคุณ......สวัสดีครับ</a:t>
            </a:r>
            <a:endParaRPr lang="th-TH" sz="8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1" y="1989587"/>
            <a:ext cx="6885710" cy="4868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กล่องข้อความ 5"/>
          <p:cNvSpPr txBox="1"/>
          <p:nvPr/>
        </p:nvSpPr>
        <p:spPr>
          <a:xfrm>
            <a:off x="829542" y="4162183"/>
            <a:ext cx="957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มี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วินัย </a:t>
            </a:r>
            <a:endParaRPr lang="th-TH" b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6394739" y="4167756"/>
            <a:ext cx="242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ซื่อสัตย์สุจริต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3311237" y="2558238"/>
            <a:ext cx="242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ทักษะกระบวนการคิด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3311237" y="4685403"/>
            <a:ext cx="24245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b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b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อยู่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พอเพียง</a:t>
            </a:r>
          </a:p>
          <a:p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จิต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สาธารณะ</a:t>
            </a:r>
          </a:p>
        </p:txBody>
      </p:sp>
    </p:spTree>
    <p:extLst>
      <p:ext uri="{BB962C8B-B14F-4D97-AF65-F5344CB8AC3E}">
        <p14:creationId xmlns:p14="http://schemas.microsoft.com/office/powerpoint/2010/main" val="421051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30" y="-60326"/>
            <a:ext cx="9253629" cy="6918326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3643746" y="5583381"/>
            <a:ext cx="2493818" cy="692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91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9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1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348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6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938" y="0"/>
            <a:ext cx="9244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</TotalTime>
  <Words>556</Words>
  <Application>Microsoft Office PowerPoint</Application>
  <PresentationFormat>นำเสนอทางหน้าจอ (4:3)</PresentationFormat>
  <Paragraphs>61</Paragraphs>
  <Slides>42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42</vt:i4>
      </vt:variant>
    </vt:vector>
  </HeadingPairs>
  <TitlesOfParts>
    <vt:vector size="50" baseType="lpstr">
      <vt:lpstr>Angsana New</vt:lpstr>
      <vt:lpstr>Arial</vt:lpstr>
      <vt:lpstr>Calibri</vt:lpstr>
      <vt:lpstr>Calibri Light</vt:lpstr>
      <vt:lpstr>Cordia New</vt:lpstr>
      <vt:lpstr>TH SarabunIT๙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niphon banphasarn</dc:creator>
  <cp:lastModifiedBy>SWCOM</cp:lastModifiedBy>
  <cp:revision>33</cp:revision>
  <dcterms:created xsi:type="dcterms:W3CDTF">2020-08-12T12:10:19Z</dcterms:created>
  <dcterms:modified xsi:type="dcterms:W3CDTF">2020-08-14T02:09:55Z</dcterms:modified>
</cp:coreProperties>
</file>